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0" r:id="rId3"/>
    <p:sldId id="257" r:id="rId4"/>
    <p:sldId id="258" r:id="rId5"/>
    <p:sldId id="259" r:id="rId6"/>
    <p:sldId id="263" r:id="rId7"/>
    <p:sldId id="264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36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CDAE6C-55D5-4BC9-85E9-465228061E41}" type="datetimeFigureOut">
              <a:rPr lang="en-US" smtClean="0"/>
              <a:pPr/>
              <a:t>6/1/2010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7075AE-F4F0-4318-8380-7067AA52DEC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075AE-F4F0-4318-8380-7067AA52DEC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075AE-F4F0-4318-8380-7067AA52DEC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075AE-F4F0-4318-8380-7067AA52DEC4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075AE-F4F0-4318-8380-7067AA52DEC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075AE-F4F0-4318-8380-7067AA52DEC4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075AE-F4F0-4318-8380-7067AA52DEC4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1D390-9E93-468B-9330-4CE2AFC10E56}" type="datetimeFigureOut">
              <a:rPr lang="en-US" smtClean="0"/>
              <a:pPr/>
              <a:t>6/1/2010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E62C6-1790-4A57-834A-42FBE10670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1D390-9E93-468B-9330-4CE2AFC10E56}" type="datetimeFigureOut">
              <a:rPr lang="en-US" smtClean="0"/>
              <a:pPr/>
              <a:t>6/1/2010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E62C6-1790-4A57-834A-42FBE10670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1D390-9E93-468B-9330-4CE2AFC10E56}" type="datetimeFigureOut">
              <a:rPr lang="en-US" smtClean="0"/>
              <a:pPr/>
              <a:t>6/1/2010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E62C6-1790-4A57-834A-42FBE10670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1D390-9E93-468B-9330-4CE2AFC10E56}" type="datetimeFigureOut">
              <a:rPr lang="en-US" smtClean="0"/>
              <a:pPr/>
              <a:t>6/1/2010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E62C6-1790-4A57-834A-42FBE10670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1D390-9E93-468B-9330-4CE2AFC10E56}" type="datetimeFigureOut">
              <a:rPr lang="en-US" smtClean="0"/>
              <a:pPr/>
              <a:t>6/1/2010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E62C6-1790-4A57-834A-42FBE10670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1D390-9E93-468B-9330-4CE2AFC10E56}" type="datetimeFigureOut">
              <a:rPr lang="en-US" smtClean="0"/>
              <a:pPr/>
              <a:t>6/1/2010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E62C6-1790-4A57-834A-42FBE10670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1D390-9E93-468B-9330-4CE2AFC10E56}" type="datetimeFigureOut">
              <a:rPr lang="en-US" smtClean="0"/>
              <a:pPr/>
              <a:t>6/1/2010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E62C6-1790-4A57-834A-42FBE10670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1D390-9E93-468B-9330-4CE2AFC10E56}" type="datetimeFigureOut">
              <a:rPr lang="en-US" smtClean="0"/>
              <a:pPr/>
              <a:t>6/1/2010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E62C6-1790-4A57-834A-42FBE10670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1D390-9E93-468B-9330-4CE2AFC10E56}" type="datetimeFigureOut">
              <a:rPr lang="en-US" smtClean="0"/>
              <a:pPr/>
              <a:t>6/1/2010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E62C6-1790-4A57-834A-42FBE10670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1D390-9E93-468B-9330-4CE2AFC10E56}" type="datetimeFigureOut">
              <a:rPr lang="en-US" smtClean="0"/>
              <a:pPr/>
              <a:t>6/1/2010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E62C6-1790-4A57-834A-42FBE10670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1D390-9E93-468B-9330-4CE2AFC10E56}" type="datetimeFigureOut">
              <a:rPr lang="en-US" smtClean="0"/>
              <a:pPr/>
              <a:t>6/1/2010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E62C6-1790-4A57-834A-42FBE10670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21D390-9E93-468B-9330-4CE2AFC10E56}" type="datetimeFigureOut">
              <a:rPr lang="en-US" smtClean="0"/>
              <a:pPr/>
              <a:t>6/1/2010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3E62C6-1790-4A57-834A-42FBE106700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gi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agenb.org/home/brclark17/3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Optimal Route Through</a:t>
            </a:r>
            <a:br>
              <a:rPr lang="en-US" dirty="0" smtClean="0"/>
            </a:br>
            <a:r>
              <a:rPr lang="en-US" dirty="0" smtClean="0"/>
              <a:t>65 UW Buildings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600" dirty="0" smtClean="0"/>
              <a:t>Math 480 Computer Programming for the Working Mathematician</a:t>
            </a:r>
          </a:p>
          <a:p>
            <a:endParaRPr lang="en-US" sz="1600" dirty="0" smtClean="0"/>
          </a:p>
          <a:p>
            <a:r>
              <a:rPr lang="en-US" sz="1600" dirty="0" smtClean="0"/>
              <a:t>TJ Armstrong</a:t>
            </a:r>
          </a:p>
          <a:p>
            <a:r>
              <a:rPr lang="en-US" sz="1600" dirty="0" smtClean="0"/>
              <a:t>Bryan Clark</a:t>
            </a:r>
          </a:p>
          <a:p>
            <a:r>
              <a:rPr lang="en-US" sz="1600" dirty="0" smtClean="0"/>
              <a:t>David Moon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4572000" cy="6858000"/>
            <a:chOff x="1670539" y="-2057400"/>
            <a:chExt cx="5416062" cy="7956997"/>
          </a:xfrm>
        </p:grpSpPr>
        <p:pic>
          <p:nvPicPr>
            <p:cNvPr id="5" name="Picture 4" descr="North Campus.gif"/>
            <p:cNvPicPr>
              <a:picLocks noChangeAspect="1"/>
            </p:cNvPicPr>
            <p:nvPr/>
          </p:nvPicPr>
          <p:blipFill>
            <a:blip r:embed="rId3" cstate="print"/>
            <a:srcRect l="11568" t="11334" r="3585" b="3659"/>
            <a:stretch>
              <a:fillRect/>
            </a:stretch>
          </p:blipFill>
          <p:spPr>
            <a:xfrm>
              <a:off x="1676400" y="-2057400"/>
              <a:ext cx="5410200" cy="5715000"/>
            </a:xfrm>
            <a:prstGeom prst="rect">
              <a:avLst/>
            </a:prstGeom>
          </p:spPr>
        </p:pic>
        <p:pic>
          <p:nvPicPr>
            <p:cNvPr id="6" name="Picture 5" descr="South Campus.gif"/>
            <p:cNvPicPr>
              <a:picLocks noChangeAspect="1"/>
            </p:cNvPicPr>
            <p:nvPr/>
          </p:nvPicPr>
          <p:blipFill>
            <a:blip r:embed="rId4" cstate="print"/>
            <a:srcRect l="11347" t="29530" r="4230" b="36667"/>
            <a:stretch>
              <a:fillRect/>
            </a:stretch>
          </p:blipFill>
          <p:spPr>
            <a:xfrm>
              <a:off x="1670539" y="3581401"/>
              <a:ext cx="5416062" cy="2318196"/>
            </a:xfrm>
            <a:prstGeom prst="rect">
              <a:avLst/>
            </a:prstGeom>
          </p:spPr>
        </p:pic>
      </p:grpSp>
      <p:cxnSp>
        <p:nvCxnSpPr>
          <p:cNvPr id="10" name="Straight Connector 9"/>
          <p:cNvCxnSpPr/>
          <p:nvPr/>
        </p:nvCxnSpPr>
        <p:spPr>
          <a:xfrm>
            <a:off x="762000" y="533400"/>
            <a:ext cx="533400" cy="1524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10800000" flipV="1">
            <a:off x="1295400" y="457200"/>
            <a:ext cx="1066800" cy="2286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10800000">
            <a:off x="2362200" y="457200"/>
            <a:ext cx="762000" cy="1524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10800000">
            <a:off x="3124200" y="609600"/>
            <a:ext cx="685800" cy="3810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 flipH="1" flipV="1">
            <a:off x="3467100" y="1028700"/>
            <a:ext cx="381000" cy="3048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5400000" flipH="1" flipV="1">
            <a:off x="3200400" y="1676400"/>
            <a:ext cx="6096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 flipH="1" flipV="1">
            <a:off x="3048000" y="2209800"/>
            <a:ext cx="685800" cy="2286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16200000" flipV="1">
            <a:off x="3048000" y="2895600"/>
            <a:ext cx="533400" cy="762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10800000">
            <a:off x="3352800" y="3200400"/>
            <a:ext cx="304800" cy="2286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V="1">
            <a:off x="3352800" y="3429000"/>
            <a:ext cx="304800" cy="1524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5400000" flipH="1" flipV="1">
            <a:off x="2971800" y="3733800"/>
            <a:ext cx="533400" cy="2286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rot="5400000" flipH="1" flipV="1">
            <a:off x="3009900" y="4229100"/>
            <a:ext cx="2286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rot="5400000" flipH="1" flipV="1">
            <a:off x="2971800" y="4495800"/>
            <a:ext cx="3048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rot="10800000">
            <a:off x="3124200" y="4648200"/>
            <a:ext cx="3810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rot="5400000" flipH="1" flipV="1">
            <a:off x="2857500" y="4762500"/>
            <a:ext cx="762000" cy="5334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rot="16200000" flipV="1">
            <a:off x="2857500" y="5524500"/>
            <a:ext cx="381000" cy="1524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2819400" y="5562600"/>
            <a:ext cx="304800" cy="2286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2209800" y="5562600"/>
            <a:ext cx="609600" cy="4572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V="1">
            <a:off x="1905000" y="6019800"/>
            <a:ext cx="304800" cy="762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rot="5400000">
            <a:off x="1790700" y="5905500"/>
            <a:ext cx="304800" cy="762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990600" y="5486400"/>
            <a:ext cx="990600" cy="3048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rot="16200000" flipH="1">
            <a:off x="762000" y="5257800"/>
            <a:ext cx="228600" cy="2286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rot="16200000" flipH="1">
            <a:off x="342900" y="4838700"/>
            <a:ext cx="609600" cy="2286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rot="5400000">
            <a:off x="533400" y="4495800"/>
            <a:ext cx="152400" cy="1524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rot="5400000">
            <a:off x="495300" y="4305300"/>
            <a:ext cx="3810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rot="5400000">
            <a:off x="419100" y="3771900"/>
            <a:ext cx="609600" cy="762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rot="16200000" flipH="1">
            <a:off x="381000" y="3124200"/>
            <a:ext cx="381000" cy="3810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rot="5400000">
            <a:off x="304800" y="2514600"/>
            <a:ext cx="685800" cy="5334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rot="16200000" flipH="1">
            <a:off x="266700" y="1790700"/>
            <a:ext cx="1066800" cy="2286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rot="10800000" flipV="1">
            <a:off x="685800" y="1295400"/>
            <a:ext cx="1219200" cy="762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rot="10800000" flipV="1">
            <a:off x="1905000" y="1219200"/>
            <a:ext cx="533400" cy="762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 rot="16200000" flipV="1">
            <a:off x="2438400" y="1219200"/>
            <a:ext cx="381000" cy="3810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rot="16200000" flipV="1">
            <a:off x="2552700" y="1866900"/>
            <a:ext cx="762000" cy="2286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 rot="5400000" flipH="1" flipV="1">
            <a:off x="2552700" y="2476500"/>
            <a:ext cx="609600" cy="3810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 rot="16200000" flipV="1">
            <a:off x="2400300" y="3238500"/>
            <a:ext cx="762000" cy="2286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 rot="5400000" flipH="1" flipV="1">
            <a:off x="2552700" y="3848100"/>
            <a:ext cx="457200" cy="2286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 rot="5400000" flipH="1" flipV="1">
            <a:off x="2514600" y="4343400"/>
            <a:ext cx="3048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 rot="5400000" flipH="1" flipV="1">
            <a:off x="2438400" y="4648200"/>
            <a:ext cx="381000" cy="762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flipV="1">
            <a:off x="1600200" y="4876800"/>
            <a:ext cx="990600" cy="3048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1143000" y="5029200"/>
            <a:ext cx="457200" cy="1524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 rot="16200000" flipH="1">
            <a:off x="838200" y="4724400"/>
            <a:ext cx="457200" cy="1524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 rot="5400000">
            <a:off x="647700" y="4000500"/>
            <a:ext cx="914400" cy="2286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 rot="16200000" flipH="1">
            <a:off x="685800" y="3124200"/>
            <a:ext cx="685800" cy="3810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 rot="5400000">
            <a:off x="609600" y="2133600"/>
            <a:ext cx="1066800" cy="6096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 rot="10800000" flipV="1">
            <a:off x="1447800" y="1676400"/>
            <a:ext cx="685800" cy="2286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 rot="16200000" flipV="1">
            <a:off x="2095500" y="1714500"/>
            <a:ext cx="533400" cy="4572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 rot="5400000" flipH="1" flipV="1">
            <a:off x="2286000" y="2362200"/>
            <a:ext cx="457200" cy="1524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 rot="5400000" flipH="1" flipV="1">
            <a:off x="1790700" y="3314700"/>
            <a:ext cx="12954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 rot="5400000" flipH="1" flipV="1">
            <a:off x="2286000" y="4114800"/>
            <a:ext cx="3048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 flipV="1">
            <a:off x="1447800" y="4267200"/>
            <a:ext cx="990600" cy="5334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 rot="5400000">
            <a:off x="1104900" y="4457700"/>
            <a:ext cx="6858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 rot="16200000" flipH="1">
            <a:off x="800100" y="3467100"/>
            <a:ext cx="1219200" cy="762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 rot="5400000">
            <a:off x="1333500" y="2171700"/>
            <a:ext cx="762000" cy="6858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 rot="16200000" flipV="1">
            <a:off x="1714500" y="2476500"/>
            <a:ext cx="762000" cy="762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 flipV="1">
            <a:off x="1905000" y="2895600"/>
            <a:ext cx="228600" cy="1524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 rot="16200000" flipV="1">
            <a:off x="1790700" y="3162300"/>
            <a:ext cx="533400" cy="3048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 rot="5400000" flipH="1" flipV="1">
            <a:off x="1828800" y="3581400"/>
            <a:ext cx="381000" cy="3810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24" name="Straight Connector 123"/>
          <p:cNvCxnSpPr/>
          <p:nvPr/>
        </p:nvCxnSpPr>
        <p:spPr>
          <a:xfrm rot="16200000" flipH="1">
            <a:off x="1485900" y="3619500"/>
            <a:ext cx="533400" cy="1524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25" name="TextBox 124"/>
          <p:cNvSpPr txBox="1"/>
          <p:nvPr/>
        </p:nvSpPr>
        <p:spPr>
          <a:xfrm>
            <a:off x="4648200" y="1524000"/>
            <a:ext cx="449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26" name="Rectangle 125"/>
          <p:cNvSpPr/>
          <p:nvPr/>
        </p:nvSpPr>
        <p:spPr>
          <a:xfrm>
            <a:off x="4724400" y="228600"/>
            <a:ext cx="44196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 smtClean="0"/>
              <a:t>best_guess_tour</a:t>
            </a:r>
            <a:r>
              <a:rPr lang="en-US" b="1" dirty="0" smtClean="0"/>
              <a:t>:</a:t>
            </a:r>
          </a:p>
          <a:p>
            <a:r>
              <a:rPr lang="en-US" b="1" dirty="0" smtClean="0"/>
              <a:t>    </a:t>
            </a:r>
            <a:r>
              <a:rPr lang="en-US" dirty="0" smtClean="0"/>
              <a:t>- Total Distance  = 0.08713 degrees</a:t>
            </a:r>
          </a:p>
          <a:p>
            <a:r>
              <a:rPr lang="en-US" dirty="0" smtClean="0"/>
              <a:t>                                 = 6.01658  </a:t>
            </a:r>
            <a:r>
              <a:rPr lang="en-US" dirty="0" smtClean="0"/>
              <a:t>miles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    - Path: ['Burke Museum', 'Theodor J </a:t>
            </a:r>
            <a:r>
              <a:rPr lang="en-US" dirty="0" err="1" smtClean="0"/>
              <a:t>observ</a:t>
            </a:r>
            <a:r>
              <a:rPr lang="en-US" dirty="0" smtClean="0"/>
              <a:t>', '</a:t>
            </a:r>
            <a:r>
              <a:rPr lang="en-US" dirty="0" err="1" smtClean="0"/>
              <a:t>Hansee</a:t>
            </a:r>
            <a:r>
              <a:rPr lang="en-US" dirty="0" smtClean="0"/>
              <a:t> Hall', 'McCarthy', 'North Phys Lib', '</a:t>
            </a:r>
            <a:r>
              <a:rPr lang="en-US" dirty="0" err="1" smtClean="0"/>
              <a:t>Haggot</a:t>
            </a:r>
            <a:r>
              <a:rPr lang="en-US" dirty="0" smtClean="0"/>
              <a:t>', 'McMahon Hall', '</a:t>
            </a:r>
            <a:r>
              <a:rPr lang="en-US" dirty="0" err="1" smtClean="0"/>
              <a:t>Padelford</a:t>
            </a:r>
            <a:r>
              <a:rPr lang="en-US" dirty="0" smtClean="0"/>
              <a:t>', 'Hall health', 'Fluke', 'UW club',  'Eng lib', '</a:t>
            </a:r>
            <a:r>
              <a:rPr lang="en-US" dirty="0" err="1" smtClean="0"/>
              <a:t>Loew</a:t>
            </a:r>
            <a:r>
              <a:rPr lang="en-US" dirty="0" smtClean="0"/>
              <a:t>', 'Mechanical eng', 'Power plant', 'More', 'Wilcox', 'Roberts', 'Mueller', 'Forest lab', '</a:t>
            </a:r>
            <a:r>
              <a:rPr lang="en-US" dirty="0" err="1" smtClean="0"/>
              <a:t>Bloedel</a:t>
            </a:r>
            <a:r>
              <a:rPr lang="en-US" dirty="0" smtClean="0"/>
              <a:t>', 'Anderson', 'Botany', 'Kincaid Hall', 'Physics/astronomy', 'Guthrie Hall', 'Architecture Hall', 'Meany Hall', 'Henry Art Gallery', 'Parrington', 'William H. Gates', '</a:t>
            </a:r>
            <a:r>
              <a:rPr lang="en-US" dirty="0" err="1" smtClean="0"/>
              <a:t>Balmer</a:t>
            </a:r>
            <a:r>
              <a:rPr lang="en-US" dirty="0" smtClean="0"/>
              <a:t> Hall', 'Hutchinson', 'Lewis', 'Clark', 'Communications', 'Thompson', 'HUB', 'Kirsten', 'Aerospace research', 'Electrical eng', 'Comp Science', 'Chemistry', 'Benson Hall', '</a:t>
            </a:r>
            <a:r>
              <a:rPr lang="en-US" dirty="0" err="1" smtClean="0"/>
              <a:t>Chem</a:t>
            </a:r>
            <a:r>
              <a:rPr lang="en-US" dirty="0" smtClean="0"/>
              <a:t> Library', '</a:t>
            </a:r>
            <a:r>
              <a:rPr lang="en-US" dirty="0" err="1" smtClean="0"/>
              <a:t>Gerberding</a:t>
            </a:r>
            <a:r>
              <a:rPr lang="en-US" dirty="0" smtClean="0"/>
              <a:t>', '</a:t>
            </a:r>
            <a:r>
              <a:rPr lang="en-US" dirty="0" err="1" smtClean="0"/>
              <a:t>Odegaard</a:t>
            </a:r>
            <a:r>
              <a:rPr lang="en-US" dirty="0" smtClean="0"/>
              <a:t>', 'Denny Hall', 'Mechanical eng' , 'Art', 'Music', 'Miller', '</a:t>
            </a:r>
            <a:r>
              <a:rPr lang="en-US" dirty="0" err="1" smtClean="0"/>
              <a:t>Sieg</a:t>
            </a:r>
            <a:r>
              <a:rPr lang="en-US" dirty="0" smtClean="0"/>
              <a:t> hall', 'Guggenheim Hall', 'Bagley', 'Geology', 'Johnson Hall', 'Kane', '</a:t>
            </a:r>
            <a:r>
              <a:rPr lang="en-US" dirty="0" err="1" smtClean="0"/>
              <a:t>Savery</a:t>
            </a:r>
            <a:r>
              <a:rPr lang="en-US" dirty="0" smtClean="0"/>
              <a:t>', '</a:t>
            </a:r>
            <a:r>
              <a:rPr lang="en-US" dirty="0" err="1" smtClean="0"/>
              <a:t>Raitt</a:t>
            </a:r>
            <a:r>
              <a:rPr lang="en-US" dirty="0" smtClean="0"/>
              <a:t>', 'Smith', '</a:t>
            </a:r>
            <a:r>
              <a:rPr lang="en-US" dirty="0" err="1" smtClean="0"/>
              <a:t>Gowen</a:t>
            </a:r>
            <a:r>
              <a:rPr lang="en-US" dirty="0" smtClean="0"/>
              <a:t>', 'Allen Lib', 'Mary Gates', '</a:t>
            </a:r>
            <a:r>
              <a:rPr lang="en-US" dirty="0" err="1" smtClean="0"/>
              <a:t>Suzzallo</a:t>
            </a:r>
            <a:r>
              <a:rPr lang="en-US" dirty="0" smtClean="0"/>
              <a:t>']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Rectangle 69"/>
          <p:cNvSpPr/>
          <p:nvPr/>
        </p:nvSpPr>
        <p:spPr>
          <a:xfrm>
            <a:off x="4876800" y="1143000"/>
            <a:ext cx="4038600" cy="228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5" name="Group 14"/>
          <p:cNvGrpSpPr/>
          <p:nvPr/>
        </p:nvGrpSpPr>
        <p:grpSpPr>
          <a:xfrm>
            <a:off x="0" y="0"/>
            <a:ext cx="4572000" cy="6858000"/>
            <a:chOff x="1670539" y="-2057400"/>
            <a:chExt cx="5416062" cy="7956997"/>
          </a:xfrm>
        </p:grpSpPr>
        <p:pic>
          <p:nvPicPr>
            <p:cNvPr id="13" name="Picture 12" descr="North Campus.gif"/>
            <p:cNvPicPr>
              <a:picLocks noChangeAspect="1"/>
            </p:cNvPicPr>
            <p:nvPr/>
          </p:nvPicPr>
          <p:blipFill>
            <a:blip r:embed="rId3" cstate="print"/>
            <a:srcRect l="11568" t="11334" r="3585" b="3659"/>
            <a:stretch>
              <a:fillRect/>
            </a:stretch>
          </p:blipFill>
          <p:spPr>
            <a:xfrm>
              <a:off x="1676400" y="-2057400"/>
              <a:ext cx="5410200" cy="5715000"/>
            </a:xfrm>
            <a:prstGeom prst="rect">
              <a:avLst/>
            </a:prstGeom>
          </p:spPr>
        </p:pic>
        <p:pic>
          <p:nvPicPr>
            <p:cNvPr id="14" name="Picture 13" descr="South Campus.gif"/>
            <p:cNvPicPr>
              <a:picLocks noChangeAspect="1"/>
            </p:cNvPicPr>
            <p:nvPr/>
          </p:nvPicPr>
          <p:blipFill>
            <a:blip r:embed="rId4" cstate="print"/>
            <a:srcRect l="11347" t="29530" r="4230" b="36667"/>
            <a:stretch>
              <a:fillRect/>
            </a:stretch>
          </p:blipFill>
          <p:spPr>
            <a:xfrm>
              <a:off x="1670539" y="3581401"/>
              <a:ext cx="5416062" cy="2318196"/>
            </a:xfrm>
            <a:prstGeom prst="rect">
              <a:avLst/>
            </a:prstGeom>
          </p:spPr>
        </p:pic>
      </p:grpSp>
      <p:sp>
        <p:nvSpPr>
          <p:cNvPr id="17" name="TextBox 16"/>
          <p:cNvSpPr txBox="1"/>
          <p:nvPr/>
        </p:nvSpPr>
        <p:spPr>
          <a:xfrm>
            <a:off x="4724400" y="228600"/>
            <a:ext cx="4419600" cy="7294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in_order_tour</a:t>
            </a:r>
            <a:r>
              <a:rPr lang="en-US" dirty="0" smtClean="0"/>
              <a:t>:</a:t>
            </a:r>
          </a:p>
          <a:p>
            <a:pPr marL="1828800" indent="-1828800"/>
            <a:r>
              <a:rPr lang="en-US" dirty="0" smtClean="0"/>
              <a:t>    - Total Distance  = 0.21340 degrees </a:t>
            </a:r>
          </a:p>
          <a:p>
            <a:pPr marL="1828800" indent="-1828800"/>
            <a:r>
              <a:rPr lang="en-US" dirty="0" smtClean="0"/>
              <a:t>                                 = 14.735062 miles</a:t>
            </a:r>
          </a:p>
          <a:p>
            <a:pPr marL="1828800" indent="-1828800"/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sz="1600" dirty="0" smtClean="0"/>
              <a:t>244% increase in distance from </a:t>
            </a:r>
            <a:r>
              <a:rPr lang="en-US" sz="1600" dirty="0" err="1" smtClean="0"/>
              <a:t>best_guess_tour</a:t>
            </a:r>
            <a:r>
              <a:rPr lang="en-US" sz="1600" dirty="0" smtClean="0"/>
              <a:t>                                   </a:t>
            </a:r>
            <a:endParaRPr lang="en-US" sz="1600" dirty="0" smtClean="0"/>
          </a:p>
          <a:p>
            <a:r>
              <a:rPr lang="en-US" dirty="0"/>
              <a:t> </a:t>
            </a:r>
            <a:r>
              <a:rPr lang="en-US" dirty="0" smtClean="0"/>
              <a:t>   - Path: ['</a:t>
            </a:r>
            <a:r>
              <a:rPr lang="en-US" dirty="0" err="1" smtClean="0"/>
              <a:t>Bloedel</a:t>
            </a:r>
            <a:r>
              <a:rPr lang="en-US" dirty="0" smtClean="0"/>
              <a:t>', 'Forest lab', 'Anderson', 'Wilcox', 'Roberts', 'Botany', 'Mueller', 'More', 'Kincaid Hall', 'Chemistry', 'Benson Hall', 'Comp Science', 'Bagley', 'Physics/astronomy', 'Power plant', 'Electrical eng', 'Mechanical eng', '</a:t>
            </a:r>
            <a:r>
              <a:rPr lang="en-US" dirty="0" err="1" smtClean="0"/>
              <a:t>Chem</a:t>
            </a:r>
            <a:r>
              <a:rPr lang="en-US" dirty="0" smtClean="0"/>
              <a:t> Library', 'Aerospace research', 'Geology', 'Guthrie Hall', 'Guggenheim Hall', '</a:t>
            </a:r>
            <a:r>
              <a:rPr lang="en-US" dirty="0" err="1" smtClean="0"/>
              <a:t>Loew</a:t>
            </a:r>
            <a:r>
              <a:rPr lang="en-US" dirty="0" smtClean="0"/>
              <a:t>', 'Kirsten', 'Johnson Hall', 'Architecture Hall', 'Eng lib', 'Mary Gates', '</a:t>
            </a:r>
            <a:r>
              <a:rPr lang="en-US" dirty="0" err="1" smtClean="0"/>
              <a:t>Sieg</a:t>
            </a:r>
            <a:r>
              <a:rPr lang="en-US" dirty="0" smtClean="0"/>
              <a:t> hall', 'HUB', '</a:t>
            </a:r>
            <a:r>
              <a:rPr lang="en-US" dirty="0" err="1" smtClean="0"/>
              <a:t>Gerberding</a:t>
            </a:r>
            <a:r>
              <a:rPr lang="en-US" dirty="0" smtClean="0"/>
              <a:t>', 'Allen Lib', 'Meany Hall', 'UW club', 'Fluke', '</a:t>
            </a:r>
            <a:r>
              <a:rPr lang="en-US" dirty="0" err="1" smtClean="0"/>
              <a:t>Suzzallo</a:t>
            </a:r>
            <a:r>
              <a:rPr lang="en-US" dirty="0" smtClean="0"/>
              <a:t>', 'Hall health', '</a:t>
            </a:r>
            <a:r>
              <a:rPr lang="en-US" dirty="0" err="1" smtClean="0"/>
              <a:t>Gowen</a:t>
            </a:r>
            <a:r>
              <a:rPr lang="en-US" dirty="0" smtClean="0"/>
              <a:t>', '</a:t>
            </a:r>
            <a:r>
              <a:rPr lang="en-US" dirty="0" err="1" smtClean="0"/>
              <a:t>Odegaard</a:t>
            </a:r>
            <a:r>
              <a:rPr lang="en-US" dirty="0" smtClean="0"/>
              <a:t>', 'Thompson', 'Henry Art Gallery', 'Smith', 'Kane', 'Communications', '</a:t>
            </a:r>
            <a:r>
              <a:rPr lang="en-US" dirty="0" err="1" smtClean="0"/>
              <a:t>Padelford</a:t>
            </a:r>
            <a:r>
              <a:rPr lang="en-US" dirty="0" smtClean="0"/>
              <a:t>', '</a:t>
            </a:r>
            <a:r>
              <a:rPr lang="en-US" dirty="0" err="1" smtClean="0"/>
              <a:t>Savery</a:t>
            </a:r>
            <a:r>
              <a:rPr lang="en-US" dirty="0" smtClean="0"/>
              <a:t>', 'Miller', 'Parrington', 'Music', 'Clark', '</a:t>
            </a:r>
            <a:r>
              <a:rPr lang="en-US" dirty="0" err="1" smtClean="0"/>
              <a:t>Raitt</a:t>
            </a:r>
            <a:r>
              <a:rPr lang="en-US" dirty="0" smtClean="0"/>
              <a:t>', 'McMahon Hall', 'Denny Hall', 'Art', 'Mackenzie Hall', 'Lewis', '</a:t>
            </a:r>
            <a:r>
              <a:rPr lang="en-US" dirty="0" err="1" smtClean="0"/>
              <a:t>Balmer</a:t>
            </a:r>
            <a:r>
              <a:rPr lang="en-US" dirty="0" smtClean="0"/>
              <a:t> Hall', 'William H. Gates', '</a:t>
            </a:r>
            <a:r>
              <a:rPr lang="en-US" dirty="0" err="1" smtClean="0"/>
              <a:t>Haggot</a:t>
            </a:r>
            <a:r>
              <a:rPr lang="en-US" dirty="0" smtClean="0"/>
              <a:t>', 'Hutchinson', 'North Phys Lib', 'Theodor J </a:t>
            </a:r>
            <a:r>
              <a:rPr lang="en-US" dirty="0" err="1" smtClean="0"/>
              <a:t>observ</a:t>
            </a:r>
            <a:r>
              <a:rPr lang="en-US" dirty="0" smtClean="0"/>
              <a:t>', 'McCarthy', 'Burke Museum', '</a:t>
            </a:r>
            <a:r>
              <a:rPr lang="en-US" dirty="0" err="1" smtClean="0"/>
              <a:t>Hansee</a:t>
            </a:r>
            <a:r>
              <a:rPr lang="en-US" dirty="0" smtClean="0"/>
              <a:t> Hall']</a:t>
            </a:r>
          </a:p>
          <a:p>
            <a:endParaRPr lang="en-US" dirty="0"/>
          </a:p>
        </p:txBody>
      </p:sp>
      <p:cxnSp>
        <p:nvCxnSpPr>
          <p:cNvPr id="24" name="Straight Connector 23"/>
          <p:cNvCxnSpPr/>
          <p:nvPr/>
        </p:nvCxnSpPr>
        <p:spPr>
          <a:xfrm flipV="1">
            <a:off x="1905000" y="6019800"/>
            <a:ext cx="304800" cy="762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10800000">
            <a:off x="1905000" y="5791200"/>
            <a:ext cx="304800" cy="2286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1905000" y="5791200"/>
            <a:ext cx="12192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10800000">
            <a:off x="2971800" y="5715000"/>
            <a:ext cx="152400" cy="762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rot="10800000">
            <a:off x="990600" y="5486400"/>
            <a:ext cx="1981200" cy="1524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1066800" y="5486400"/>
            <a:ext cx="1752600" cy="762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rot="5400000" flipH="1" flipV="1">
            <a:off x="2857500" y="5448300"/>
            <a:ext cx="152400" cy="762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rot="10800000">
            <a:off x="762000" y="5257800"/>
            <a:ext cx="2209800" cy="1524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V="1">
            <a:off x="762000" y="5105400"/>
            <a:ext cx="838200" cy="1524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rot="10800000">
            <a:off x="1219200" y="5029200"/>
            <a:ext cx="457200" cy="762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V="1">
            <a:off x="1295400" y="4953000"/>
            <a:ext cx="1219200" cy="762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rot="10800000">
            <a:off x="1447800" y="4800600"/>
            <a:ext cx="1066800" cy="1524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rot="10800000">
            <a:off x="533400" y="4724400"/>
            <a:ext cx="914400" cy="762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533400" y="4648200"/>
            <a:ext cx="2971800" cy="762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rot="10800000" flipV="1">
            <a:off x="2438400" y="4648200"/>
            <a:ext cx="1066800" cy="762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V="1">
            <a:off x="2438400" y="4572000"/>
            <a:ext cx="609600" cy="1524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rot="10800000" flipV="1">
            <a:off x="990600" y="4572000"/>
            <a:ext cx="2057400" cy="762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flipV="1">
            <a:off x="990600" y="4495800"/>
            <a:ext cx="1676400" cy="1524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rot="5400000" flipH="1" flipV="1">
            <a:off x="2628900" y="4381500"/>
            <a:ext cx="152400" cy="762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 rot="10800000" flipV="1">
            <a:off x="609600" y="4343400"/>
            <a:ext cx="2133600" cy="1524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 flipV="1">
            <a:off x="609600" y="4267200"/>
            <a:ext cx="1828800" cy="2286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>
            <a:off x="2514600" y="4267200"/>
            <a:ext cx="6096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rot="10800000">
            <a:off x="2590800" y="4191000"/>
            <a:ext cx="533400" cy="762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 rot="10800000">
            <a:off x="1524000" y="4114800"/>
            <a:ext cx="1066800" cy="762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 rot="10800000">
            <a:off x="609600" y="4114800"/>
            <a:ext cx="9144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609600" y="4114800"/>
            <a:ext cx="25146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 rot="10800000">
            <a:off x="1828800" y="3962400"/>
            <a:ext cx="1295400" cy="1524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>
            <a:off x="1828800" y="3962400"/>
            <a:ext cx="6096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 flipV="1">
            <a:off x="2438400" y="3733800"/>
            <a:ext cx="381000" cy="2286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rot="10800000">
            <a:off x="1219200" y="3657600"/>
            <a:ext cx="1600200" cy="762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>
            <a:off x="1219200" y="3657600"/>
            <a:ext cx="9906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 flipV="1">
            <a:off x="2209800" y="3581400"/>
            <a:ext cx="1143000" cy="762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 flipV="1">
            <a:off x="3352800" y="3429000"/>
            <a:ext cx="304800" cy="1524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 rot="10800000">
            <a:off x="1676400" y="3429000"/>
            <a:ext cx="19812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99" name="Straight Connector 98"/>
          <p:cNvCxnSpPr/>
          <p:nvPr/>
        </p:nvCxnSpPr>
        <p:spPr>
          <a:xfrm rot="10800000">
            <a:off x="762000" y="3429000"/>
            <a:ext cx="8382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/>
          <p:nvPr/>
        </p:nvCxnSpPr>
        <p:spPr>
          <a:xfrm flipV="1">
            <a:off x="762000" y="3200400"/>
            <a:ext cx="2514600" cy="2286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/>
          <p:nvPr/>
        </p:nvCxnSpPr>
        <p:spPr>
          <a:xfrm rot="10800000">
            <a:off x="1905000" y="3048000"/>
            <a:ext cx="1371600" cy="1524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/>
          <p:nvPr/>
        </p:nvCxnSpPr>
        <p:spPr>
          <a:xfrm rot="10800000">
            <a:off x="838200" y="3048000"/>
            <a:ext cx="10668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 flipV="1">
            <a:off x="838200" y="2971800"/>
            <a:ext cx="1828800" cy="762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rot="10800000">
            <a:off x="381000" y="2971800"/>
            <a:ext cx="22860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 flipV="1">
            <a:off x="304800" y="2895600"/>
            <a:ext cx="1828800" cy="762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 rot="10800000">
            <a:off x="1295400" y="2819400"/>
            <a:ext cx="838200" cy="762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/>
          <p:nvPr/>
        </p:nvCxnSpPr>
        <p:spPr>
          <a:xfrm flipV="1">
            <a:off x="1295400" y="2667000"/>
            <a:ext cx="1524000" cy="1524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/>
          <p:nvPr/>
        </p:nvCxnSpPr>
        <p:spPr>
          <a:xfrm>
            <a:off x="2819400" y="2667000"/>
            <a:ext cx="4572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 rot="10800000">
            <a:off x="1676400" y="2590800"/>
            <a:ext cx="1600200" cy="762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/>
          <p:nvPr/>
        </p:nvCxnSpPr>
        <p:spPr>
          <a:xfrm flipV="1">
            <a:off x="1676400" y="2514600"/>
            <a:ext cx="762000" cy="762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23" name="Straight Connector 122"/>
          <p:cNvCxnSpPr/>
          <p:nvPr/>
        </p:nvCxnSpPr>
        <p:spPr>
          <a:xfrm rot="10800000">
            <a:off x="914400" y="2438400"/>
            <a:ext cx="15240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/>
          <p:nvPr/>
        </p:nvCxnSpPr>
        <p:spPr>
          <a:xfrm flipV="1">
            <a:off x="914400" y="2286000"/>
            <a:ext cx="1752600" cy="1524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29" name="Straight Connector 128"/>
          <p:cNvCxnSpPr/>
          <p:nvPr/>
        </p:nvCxnSpPr>
        <p:spPr>
          <a:xfrm>
            <a:off x="2667000" y="2286000"/>
            <a:ext cx="3810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31" name="Straight Connector 130"/>
          <p:cNvCxnSpPr/>
          <p:nvPr/>
        </p:nvCxnSpPr>
        <p:spPr>
          <a:xfrm rot="10800000">
            <a:off x="2057400" y="2133600"/>
            <a:ext cx="990600" cy="1524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33" name="Straight Connector 132"/>
          <p:cNvCxnSpPr/>
          <p:nvPr/>
        </p:nvCxnSpPr>
        <p:spPr>
          <a:xfrm flipV="1">
            <a:off x="2057400" y="1981200"/>
            <a:ext cx="1447800" cy="1524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35" name="Straight Connector 134"/>
          <p:cNvCxnSpPr/>
          <p:nvPr/>
        </p:nvCxnSpPr>
        <p:spPr>
          <a:xfrm rot="10800000">
            <a:off x="1447800" y="1905000"/>
            <a:ext cx="2057400" cy="762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/>
          <p:nvPr/>
        </p:nvCxnSpPr>
        <p:spPr>
          <a:xfrm flipV="1">
            <a:off x="1447800" y="1828800"/>
            <a:ext cx="914400" cy="762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39" name="Straight Connector 138"/>
          <p:cNvCxnSpPr/>
          <p:nvPr/>
        </p:nvCxnSpPr>
        <p:spPr>
          <a:xfrm rot="10800000">
            <a:off x="2057400" y="1600200"/>
            <a:ext cx="304800" cy="2286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41" name="Straight Connector 140"/>
          <p:cNvCxnSpPr/>
          <p:nvPr/>
        </p:nvCxnSpPr>
        <p:spPr>
          <a:xfrm>
            <a:off x="2057400" y="1600200"/>
            <a:ext cx="7620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43" name="Straight Connector 142"/>
          <p:cNvCxnSpPr/>
          <p:nvPr/>
        </p:nvCxnSpPr>
        <p:spPr>
          <a:xfrm rot="10800000">
            <a:off x="1905000" y="1371600"/>
            <a:ext cx="914400" cy="2286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45" name="Straight Connector 144"/>
          <p:cNvCxnSpPr/>
          <p:nvPr/>
        </p:nvCxnSpPr>
        <p:spPr>
          <a:xfrm rot="10800000">
            <a:off x="685800" y="1371600"/>
            <a:ext cx="12192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47" name="Straight Connector 146"/>
          <p:cNvCxnSpPr/>
          <p:nvPr/>
        </p:nvCxnSpPr>
        <p:spPr>
          <a:xfrm flipV="1">
            <a:off x="685800" y="1219200"/>
            <a:ext cx="2743200" cy="1524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49" name="Straight Connector 148"/>
          <p:cNvCxnSpPr/>
          <p:nvPr/>
        </p:nvCxnSpPr>
        <p:spPr>
          <a:xfrm rot="10800000">
            <a:off x="2362200" y="1143000"/>
            <a:ext cx="1066800" cy="762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51" name="Straight Connector 150"/>
          <p:cNvCxnSpPr/>
          <p:nvPr/>
        </p:nvCxnSpPr>
        <p:spPr>
          <a:xfrm flipV="1">
            <a:off x="2362200" y="914400"/>
            <a:ext cx="1447800" cy="2286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53" name="Straight Connector 152"/>
          <p:cNvCxnSpPr/>
          <p:nvPr/>
        </p:nvCxnSpPr>
        <p:spPr>
          <a:xfrm rot="10800000">
            <a:off x="1295400" y="685800"/>
            <a:ext cx="2514600" cy="2286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56" name="Straight Connector 155"/>
          <p:cNvCxnSpPr/>
          <p:nvPr/>
        </p:nvCxnSpPr>
        <p:spPr>
          <a:xfrm flipV="1">
            <a:off x="1295400" y="609600"/>
            <a:ext cx="1905000" cy="762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58" name="Straight Connector 157"/>
          <p:cNvCxnSpPr/>
          <p:nvPr/>
        </p:nvCxnSpPr>
        <p:spPr>
          <a:xfrm rot="10800000">
            <a:off x="762000" y="533400"/>
            <a:ext cx="2438400" cy="762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60" name="Straight Connector 159"/>
          <p:cNvCxnSpPr/>
          <p:nvPr/>
        </p:nvCxnSpPr>
        <p:spPr>
          <a:xfrm flipV="1">
            <a:off x="762000" y="457200"/>
            <a:ext cx="1676400" cy="762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Rectangle 64"/>
          <p:cNvSpPr/>
          <p:nvPr/>
        </p:nvSpPr>
        <p:spPr>
          <a:xfrm>
            <a:off x="4724400" y="1066800"/>
            <a:ext cx="4038600" cy="152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0" y="0"/>
            <a:ext cx="4572000" cy="6858000"/>
            <a:chOff x="1670539" y="-2057400"/>
            <a:chExt cx="5416062" cy="7956997"/>
          </a:xfrm>
        </p:grpSpPr>
        <p:pic>
          <p:nvPicPr>
            <p:cNvPr id="5" name="Picture 4" descr="North Campus.gif"/>
            <p:cNvPicPr>
              <a:picLocks noChangeAspect="1"/>
            </p:cNvPicPr>
            <p:nvPr/>
          </p:nvPicPr>
          <p:blipFill>
            <a:blip r:embed="rId3" cstate="print"/>
            <a:srcRect l="11568" t="11334" r="3585" b="3659"/>
            <a:stretch>
              <a:fillRect/>
            </a:stretch>
          </p:blipFill>
          <p:spPr>
            <a:xfrm>
              <a:off x="1676400" y="-2057400"/>
              <a:ext cx="5410200" cy="5715000"/>
            </a:xfrm>
            <a:prstGeom prst="rect">
              <a:avLst/>
            </a:prstGeom>
          </p:spPr>
        </p:pic>
        <p:pic>
          <p:nvPicPr>
            <p:cNvPr id="6" name="Picture 5" descr="South Campus.gif"/>
            <p:cNvPicPr>
              <a:picLocks noChangeAspect="1"/>
            </p:cNvPicPr>
            <p:nvPr/>
          </p:nvPicPr>
          <p:blipFill>
            <a:blip r:embed="rId4" cstate="print"/>
            <a:srcRect l="11347" t="29530" r="4230" b="36667"/>
            <a:stretch>
              <a:fillRect/>
            </a:stretch>
          </p:blipFill>
          <p:spPr>
            <a:xfrm>
              <a:off x="1670539" y="3581401"/>
              <a:ext cx="5416062" cy="2318196"/>
            </a:xfrm>
            <a:prstGeom prst="rect">
              <a:avLst/>
            </a:prstGeom>
          </p:spPr>
        </p:pic>
      </p:grpSp>
      <p:sp>
        <p:nvSpPr>
          <p:cNvPr id="7" name="TextBox 6"/>
          <p:cNvSpPr txBox="1"/>
          <p:nvPr/>
        </p:nvSpPr>
        <p:spPr>
          <a:xfrm>
            <a:off x="4648200" y="152400"/>
            <a:ext cx="4495800" cy="66787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/>
              <a:t>c</a:t>
            </a:r>
            <a:r>
              <a:rPr lang="en-US" b="1" dirty="0" err="1" smtClean="0"/>
              <a:t>losest_point_tour</a:t>
            </a:r>
            <a:r>
              <a:rPr lang="en-US" dirty="0" smtClean="0"/>
              <a:t>:</a:t>
            </a:r>
          </a:p>
          <a:p>
            <a:r>
              <a:rPr lang="en-US" dirty="0"/>
              <a:t>  </a:t>
            </a:r>
            <a:r>
              <a:rPr lang="en-US" dirty="0" smtClean="0"/>
              <a:t>   - Total Distance   = 0.08038 degrees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                   = 5.54991  miles</a:t>
            </a:r>
          </a:p>
          <a:p>
            <a:r>
              <a:rPr lang="en-US" sz="1600" dirty="0" smtClean="0"/>
              <a:t>8% decrease </a:t>
            </a:r>
            <a:r>
              <a:rPr lang="en-US" sz="1600" dirty="0" smtClean="0"/>
              <a:t>in in distance from </a:t>
            </a:r>
            <a:r>
              <a:rPr lang="en-US" sz="1600" dirty="0" err="1" smtClean="0"/>
              <a:t>best_guess_tour</a:t>
            </a:r>
            <a:endParaRPr lang="en-US" sz="1600" dirty="0" smtClean="0"/>
          </a:p>
          <a:p>
            <a:r>
              <a:rPr lang="en-US" dirty="0"/>
              <a:t> </a:t>
            </a:r>
            <a:r>
              <a:rPr lang="en-US" dirty="0" smtClean="0"/>
              <a:t>    - Path: ['William H. Gates', 'Burke Museum', 'Theodor J </a:t>
            </a:r>
            <a:r>
              <a:rPr lang="en-US" dirty="0" err="1" smtClean="0"/>
              <a:t>observ</a:t>
            </a:r>
            <a:r>
              <a:rPr lang="en-US" dirty="0" smtClean="0"/>
              <a:t>', '</a:t>
            </a:r>
            <a:r>
              <a:rPr lang="en-US" dirty="0" err="1" smtClean="0"/>
              <a:t>Balmer</a:t>
            </a:r>
            <a:r>
              <a:rPr lang="en-US" dirty="0" smtClean="0"/>
              <a:t> Hall', 'Mackenzie Hall', 'Art', '</a:t>
            </a:r>
            <a:r>
              <a:rPr lang="en-US" dirty="0" err="1" smtClean="0"/>
              <a:t>Raitt</a:t>
            </a:r>
            <a:r>
              <a:rPr lang="en-US" dirty="0" smtClean="0"/>
              <a:t>', 'Miller', 'Music', 'Communications', 'Thompson', 'Smith', '</a:t>
            </a:r>
            <a:r>
              <a:rPr lang="en-US" dirty="0" err="1" smtClean="0"/>
              <a:t>Gowen</a:t>
            </a:r>
            <a:r>
              <a:rPr lang="en-US" dirty="0" smtClean="0"/>
              <a:t>', '</a:t>
            </a:r>
            <a:r>
              <a:rPr lang="en-US" dirty="0" err="1" smtClean="0"/>
              <a:t>Suzzallo</a:t>
            </a:r>
            <a:r>
              <a:rPr lang="en-US" dirty="0" smtClean="0"/>
              <a:t>', 'Kane', '</a:t>
            </a:r>
            <a:r>
              <a:rPr lang="en-US" dirty="0" err="1" smtClean="0"/>
              <a:t>Savery</a:t>
            </a:r>
            <a:r>
              <a:rPr lang="en-US" dirty="0" smtClean="0"/>
              <a:t>', 'Denny Hall', 'Parrington', '</a:t>
            </a:r>
            <a:r>
              <a:rPr lang="en-US" dirty="0" err="1" smtClean="0"/>
              <a:t>Odegaard</a:t>
            </a:r>
            <a:r>
              <a:rPr lang="en-US" dirty="0" smtClean="0"/>
              <a:t>', 'Meany Hall', 'Architecture Hall', 'Guthrie Hall', 'Physics/astronomy', 'Kincaid Hall', 'Botany', 'Benson Hall', 'Bagley', 'Geology', 'Johnson Hall', '</a:t>
            </a:r>
            <a:r>
              <a:rPr lang="en-US" dirty="0" err="1" smtClean="0"/>
              <a:t>Gerberding</a:t>
            </a:r>
            <a:r>
              <a:rPr lang="en-US" dirty="0" smtClean="0"/>
              <a:t>', '</a:t>
            </a:r>
            <a:r>
              <a:rPr lang="en-US" dirty="0" err="1" smtClean="0"/>
              <a:t>Chem</a:t>
            </a:r>
            <a:r>
              <a:rPr lang="en-US" dirty="0" smtClean="0"/>
              <a:t> Library', 'Chemistry', 'Anderson', '</a:t>
            </a:r>
            <a:r>
              <a:rPr lang="en-US" dirty="0" err="1" smtClean="0"/>
              <a:t>Bloedel</a:t>
            </a:r>
            <a:r>
              <a:rPr lang="en-US" dirty="0" smtClean="0"/>
              <a:t>', 'Forest lab', 'Mueller', 'Roberts', 'More', 'Wilcox', 'Mechanical eng', '</a:t>
            </a:r>
            <a:r>
              <a:rPr lang="en-US" dirty="0" err="1" smtClean="0"/>
              <a:t>Loew</a:t>
            </a:r>
            <a:r>
              <a:rPr lang="en-US" dirty="0" smtClean="0"/>
              <a:t>', 'Eng lib', 'HUB', 'Kirsten', 'Aerospace research', 'Electrical eng', 'Comp Science', 'Guggenheim Hall', '</a:t>
            </a:r>
            <a:r>
              <a:rPr lang="en-US" dirty="0" err="1" smtClean="0"/>
              <a:t>Sieg</a:t>
            </a:r>
            <a:r>
              <a:rPr lang="en-US" dirty="0" smtClean="0"/>
              <a:t> hall', 'Allen Lib', 'Mary Gates', 'UW club', 'Hall health', 'Fluke', '</a:t>
            </a:r>
            <a:r>
              <a:rPr lang="en-US" dirty="0" err="1" smtClean="0"/>
              <a:t>Padelford</a:t>
            </a:r>
            <a:r>
              <a:rPr lang="en-US" dirty="0" smtClean="0"/>
              <a:t>', 'Clark', 'McMahon Hall', '</a:t>
            </a:r>
            <a:r>
              <a:rPr lang="en-US" dirty="0" err="1" smtClean="0"/>
              <a:t>Haggot</a:t>
            </a:r>
            <a:r>
              <a:rPr lang="en-US" dirty="0" smtClean="0"/>
              <a:t>', 'North Phys Lib', 'McCarthy', 'Lewis', 'Hutchinson', '</a:t>
            </a:r>
            <a:r>
              <a:rPr lang="en-US" dirty="0" err="1" smtClean="0"/>
              <a:t>Hansee</a:t>
            </a:r>
            <a:r>
              <a:rPr lang="en-US" dirty="0" smtClean="0"/>
              <a:t> Hall', 'Henry Art Gallery', 'Power plant']</a:t>
            </a:r>
            <a:endParaRPr lang="en-US" dirty="0"/>
          </a:p>
        </p:txBody>
      </p:sp>
      <p:cxnSp>
        <p:nvCxnSpPr>
          <p:cNvPr id="72" name="Straight Connector 71"/>
          <p:cNvCxnSpPr/>
          <p:nvPr/>
        </p:nvCxnSpPr>
        <p:spPr>
          <a:xfrm rot="5400000" flipH="1" flipV="1">
            <a:off x="304800" y="914400"/>
            <a:ext cx="838200" cy="762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 rot="10800000">
            <a:off x="762000" y="533400"/>
            <a:ext cx="533400" cy="1524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 rot="16200000" flipV="1">
            <a:off x="1219200" y="762000"/>
            <a:ext cx="762000" cy="6096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 rot="16200000" flipV="1">
            <a:off x="1866900" y="1485900"/>
            <a:ext cx="457200" cy="3810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 rot="5400000" flipH="1" flipV="1">
            <a:off x="2057400" y="1905000"/>
            <a:ext cx="228600" cy="2286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 rot="16200000" flipV="1">
            <a:off x="2019300" y="2171700"/>
            <a:ext cx="457200" cy="3810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 rot="5400000">
            <a:off x="2438400" y="2362200"/>
            <a:ext cx="228600" cy="2286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99" name="Straight Connector 98"/>
          <p:cNvCxnSpPr/>
          <p:nvPr/>
        </p:nvCxnSpPr>
        <p:spPr>
          <a:xfrm rot="16200000" flipV="1">
            <a:off x="2552700" y="2476500"/>
            <a:ext cx="381000" cy="1524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/>
          <p:nvPr/>
        </p:nvCxnSpPr>
        <p:spPr>
          <a:xfrm rot="5400000" flipH="1" flipV="1">
            <a:off x="2628900" y="2781300"/>
            <a:ext cx="228600" cy="1524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>
            <a:off x="2133600" y="2895600"/>
            <a:ext cx="533400" cy="762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 flipV="1">
            <a:off x="1905000" y="2895600"/>
            <a:ext cx="228600" cy="1524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/>
          <p:nvPr/>
        </p:nvCxnSpPr>
        <p:spPr>
          <a:xfrm rot="5400000" flipH="1" flipV="1">
            <a:off x="1600200" y="3124200"/>
            <a:ext cx="381000" cy="2286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 rot="16200000" flipH="1">
            <a:off x="1257300" y="3009900"/>
            <a:ext cx="457200" cy="3810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23" name="Straight Connector 122"/>
          <p:cNvCxnSpPr/>
          <p:nvPr/>
        </p:nvCxnSpPr>
        <p:spPr>
          <a:xfrm rot="5400000">
            <a:off x="1295400" y="2590800"/>
            <a:ext cx="381000" cy="3810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/>
          <p:nvPr/>
        </p:nvCxnSpPr>
        <p:spPr>
          <a:xfrm rot="16200000" flipH="1">
            <a:off x="1219200" y="2133600"/>
            <a:ext cx="685800" cy="2286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31" name="Straight Connector 130"/>
          <p:cNvCxnSpPr/>
          <p:nvPr/>
        </p:nvCxnSpPr>
        <p:spPr>
          <a:xfrm rot="5400000" flipH="1" flipV="1">
            <a:off x="914400" y="1905000"/>
            <a:ext cx="533400" cy="5334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35" name="Straight Connector 134"/>
          <p:cNvCxnSpPr/>
          <p:nvPr/>
        </p:nvCxnSpPr>
        <p:spPr>
          <a:xfrm rot="5400000" flipH="1" flipV="1">
            <a:off x="266700" y="2933700"/>
            <a:ext cx="1143000" cy="1524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/>
          <p:nvPr/>
        </p:nvCxnSpPr>
        <p:spPr>
          <a:xfrm rot="5400000" flipH="1" flipV="1">
            <a:off x="457200" y="3810000"/>
            <a:ext cx="533400" cy="762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41" name="Straight Connector 140"/>
          <p:cNvCxnSpPr/>
          <p:nvPr/>
        </p:nvCxnSpPr>
        <p:spPr>
          <a:xfrm rot="5400000" flipH="1" flipV="1">
            <a:off x="342900" y="4381500"/>
            <a:ext cx="609600" cy="762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43" name="Straight Connector 142"/>
          <p:cNvCxnSpPr/>
          <p:nvPr/>
        </p:nvCxnSpPr>
        <p:spPr>
          <a:xfrm rot="16200000" flipV="1">
            <a:off x="381000" y="4953000"/>
            <a:ext cx="609600" cy="1524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45" name="Straight Connector 144"/>
          <p:cNvCxnSpPr/>
          <p:nvPr/>
        </p:nvCxnSpPr>
        <p:spPr>
          <a:xfrm rot="10800000">
            <a:off x="762000" y="5334000"/>
            <a:ext cx="228600" cy="1524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47" name="Straight Connector 146"/>
          <p:cNvCxnSpPr/>
          <p:nvPr/>
        </p:nvCxnSpPr>
        <p:spPr>
          <a:xfrm rot="5400000">
            <a:off x="838200" y="5181600"/>
            <a:ext cx="457200" cy="1524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49" name="Straight Connector 148"/>
          <p:cNvCxnSpPr/>
          <p:nvPr/>
        </p:nvCxnSpPr>
        <p:spPr>
          <a:xfrm rot="10800000" flipV="1">
            <a:off x="1143000" y="4800600"/>
            <a:ext cx="381000" cy="2286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51" name="Straight Connector 150"/>
          <p:cNvCxnSpPr/>
          <p:nvPr/>
        </p:nvCxnSpPr>
        <p:spPr>
          <a:xfrm rot="16200000" flipH="1">
            <a:off x="1257300" y="4533900"/>
            <a:ext cx="381000" cy="1524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53" name="Straight Connector 152"/>
          <p:cNvCxnSpPr/>
          <p:nvPr/>
        </p:nvCxnSpPr>
        <p:spPr>
          <a:xfrm rot="5400000">
            <a:off x="1257300" y="4229100"/>
            <a:ext cx="304800" cy="762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55" name="Straight Connector 154"/>
          <p:cNvCxnSpPr/>
          <p:nvPr/>
        </p:nvCxnSpPr>
        <p:spPr>
          <a:xfrm rot="16200000" flipH="1">
            <a:off x="1104900" y="3771900"/>
            <a:ext cx="457200" cy="2286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57" name="Straight Connector 156"/>
          <p:cNvCxnSpPr/>
          <p:nvPr/>
        </p:nvCxnSpPr>
        <p:spPr>
          <a:xfrm rot="5400000" flipH="1" flipV="1">
            <a:off x="609600" y="4038600"/>
            <a:ext cx="990600" cy="2286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59" name="Straight Connector 158"/>
          <p:cNvCxnSpPr/>
          <p:nvPr/>
        </p:nvCxnSpPr>
        <p:spPr>
          <a:xfrm rot="10800000">
            <a:off x="990600" y="4648200"/>
            <a:ext cx="609600" cy="4572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61" name="Straight Connector 160"/>
          <p:cNvCxnSpPr/>
          <p:nvPr/>
        </p:nvCxnSpPr>
        <p:spPr>
          <a:xfrm rot="5400000" flipH="1" flipV="1">
            <a:off x="1828800" y="5943600"/>
            <a:ext cx="228600" cy="762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63" name="Straight Connector 162"/>
          <p:cNvCxnSpPr/>
          <p:nvPr/>
        </p:nvCxnSpPr>
        <p:spPr>
          <a:xfrm rot="10800000" flipV="1">
            <a:off x="1905000" y="6019800"/>
            <a:ext cx="304800" cy="762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65" name="Straight Connector 164"/>
          <p:cNvCxnSpPr/>
          <p:nvPr/>
        </p:nvCxnSpPr>
        <p:spPr>
          <a:xfrm rot="10800000" flipV="1">
            <a:off x="2209800" y="5562600"/>
            <a:ext cx="609600" cy="4572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67" name="Straight Connector 166"/>
          <p:cNvCxnSpPr/>
          <p:nvPr/>
        </p:nvCxnSpPr>
        <p:spPr>
          <a:xfrm rot="16200000" flipV="1">
            <a:off x="2781300" y="5600700"/>
            <a:ext cx="152400" cy="762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69" name="Straight Connector 168"/>
          <p:cNvCxnSpPr/>
          <p:nvPr/>
        </p:nvCxnSpPr>
        <p:spPr>
          <a:xfrm rot="5400000">
            <a:off x="2743200" y="5486400"/>
            <a:ext cx="381000" cy="762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71" name="Straight Connector 170"/>
          <p:cNvCxnSpPr/>
          <p:nvPr/>
        </p:nvCxnSpPr>
        <p:spPr>
          <a:xfrm rot="16200000" flipV="1">
            <a:off x="2819400" y="5486400"/>
            <a:ext cx="457200" cy="1524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73" name="Straight Connector 172"/>
          <p:cNvCxnSpPr/>
          <p:nvPr/>
        </p:nvCxnSpPr>
        <p:spPr>
          <a:xfrm rot="5400000">
            <a:off x="2552700" y="5143500"/>
            <a:ext cx="1219200" cy="762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75" name="Straight Connector 174"/>
          <p:cNvCxnSpPr/>
          <p:nvPr/>
        </p:nvCxnSpPr>
        <p:spPr>
          <a:xfrm rot="16200000" flipH="1">
            <a:off x="3009900" y="4381500"/>
            <a:ext cx="304800" cy="762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77" name="Straight Connector 176"/>
          <p:cNvCxnSpPr/>
          <p:nvPr/>
        </p:nvCxnSpPr>
        <p:spPr>
          <a:xfrm rot="5400000">
            <a:off x="3048000" y="4191000"/>
            <a:ext cx="1524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79" name="Straight Connector 178"/>
          <p:cNvCxnSpPr/>
          <p:nvPr/>
        </p:nvCxnSpPr>
        <p:spPr>
          <a:xfrm rot="16200000" flipH="1">
            <a:off x="2819400" y="3810000"/>
            <a:ext cx="381000" cy="2286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81" name="Straight Connector 180"/>
          <p:cNvCxnSpPr/>
          <p:nvPr/>
        </p:nvCxnSpPr>
        <p:spPr>
          <a:xfrm rot="5400000" flipH="1" flipV="1">
            <a:off x="2552700" y="3848100"/>
            <a:ext cx="457200" cy="2286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83" name="Straight Connector 182"/>
          <p:cNvCxnSpPr/>
          <p:nvPr/>
        </p:nvCxnSpPr>
        <p:spPr>
          <a:xfrm rot="5400000" flipH="1" flipV="1">
            <a:off x="2514600" y="4343400"/>
            <a:ext cx="3048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88" name="Straight Connector 187"/>
          <p:cNvCxnSpPr/>
          <p:nvPr/>
        </p:nvCxnSpPr>
        <p:spPr>
          <a:xfrm rot="16200000" flipV="1">
            <a:off x="1409700" y="5295900"/>
            <a:ext cx="762000" cy="3810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90" name="Straight Connector 189"/>
          <p:cNvCxnSpPr/>
          <p:nvPr/>
        </p:nvCxnSpPr>
        <p:spPr>
          <a:xfrm rot="5400000" flipH="1" flipV="1">
            <a:off x="2400300" y="4686300"/>
            <a:ext cx="457200" cy="762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92" name="Straight Connector 191"/>
          <p:cNvCxnSpPr/>
          <p:nvPr/>
        </p:nvCxnSpPr>
        <p:spPr>
          <a:xfrm rot="16200000" flipH="1">
            <a:off x="2209800" y="4572000"/>
            <a:ext cx="609600" cy="1524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94" name="Straight Connector 193"/>
          <p:cNvCxnSpPr/>
          <p:nvPr/>
        </p:nvCxnSpPr>
        <p:spPr>
          <a:xfrm rot="16200000" flipH="1">
            <a:off x="1905000" y="3810000"/>
            <a:ext cx="762000" cy="3048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96" name="Straight Connector 195"/>
          <p:cNvCxnSpPr/>
          <p:nvPr/>
        </p:nvCxnSpPr>
        <p:spPr>
          <a:xfrm rot="5400000" flipH="1" flipV="1">
            <a:off x="1828800" y="3657600"/>
            <a:ext cx="381000" cy="2286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98" name="Straight Connector 197"/>
          <p:cNvCxnSpPr/>
          <p:nvPr/>
        </p:nvCxnSpPr>
        <p:spPr>
          <a:xfrm rot="10800000" flipV="1">
            <a:off x="1905000" y="3505200"/>
            <a:ext cx="1447800" cy="4572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00" name="Straight Connector 199"/>
          <p:cNvCxnSpPr/>
          <p:nvPr/>
        </p:nvCxnSpPr>
        <p:spPr>
          <a:xfrm rot="5400000">
            <a:off x="3200400" y="3352800"/>
            <a:ext cx="3048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02" name="Straight Connector 201"/>
          <p:cNvCxnSpPr/>
          <p:nvPr/>
        </p:nvCxnSpPr>
        <p:spPr>
          <a:xfrm rot="10800000">
            <a:off x="3352800" y="3200400"/>
            <a:ext cx="304800" cy="2286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04" name="Straight Connector 203"/>
          <p:cNvCxnSpPr/>
          <p:nvPr/>
        </p:nvCxnSpPr>
        <p:spPr>
          <a:xfrm rot="16200000" flipH="1">
            <a:off x="3048000" y="2819400"/>
            <a:ext cx="838200" cy="3810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06" name="Straight Connector 205"/>
          <p:cNvCxnSpPr/>
          <p:nvPr/>
        </p:nvCxnSpPr>
        <p:spPr>
          <a:xfrm>
            <a:off x="2971800" y="2362200"/>
            <a:ext cx="304800" cy="2286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08" name="Straight Connector 207"/>
          <p:cNvCxnSpPr/>
          <p:nvPr/>
        </p:nvCxnSpPr>
        <p:spPr>
          <a:xfrm rot="10800000" flipV="1">
            <a:off x="2971800" y="1981200"/>
            <a:ext cx="533400" cy="3810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10" name="Straight Connector 209"/>
          <p:cNvCxnSpPr/>
          <p:nvPr/>
        </p:nvCxnSpPr>
        <p:spPr>
          <a:xfrm rot="5400000">
            <a:off x="3162300" y="1638300"/>
            <a:ext cx="6858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12" name="Straight Connector 211"/>
          <p:cNvCxnSpPr/>
          <p:nvPr/>
        </p:nvCxnSpPr>
        <p:spPr>
          <a:xfrm rot="5400000">
            <a:off x="3467100" y="952500"/>
            <a:ext cx="381000" cy="3048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14" name="Straight Connector 213"/>
          <p:cNvCxnSpPr/>
          <p:nvPr/>
        </p:nvCxnSpPr>
        <p:spPr>
          <a:xfrm>
            <a:off x="3124200" y="609600"/>
            <a:ext cx="685800" cy="3048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16" name="Straight Connector 215"/>
          <p:cNvCxnSpPr/>
          <p:nvPr/>
        </p:nvCxnSpPr>
        <p:spPr>
          <a:xfrm rot="5400000" flipH="1" flipV="1">
            <a:off x="2476500" y="952500"/>
            <a:ext cx="990600" cy="3048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18" name="Straight Connector 217"/>
          <p:cNvCxnSpPr/>
          <p:nvPr/>
        </p:nvCxnSpPr>
        <p:spPr>
          <a:xfrm rot="16200000" flipH="1">
            <a:off x="2362200" y="1143000"/>
            <a:ext cx="457200" cy="4572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20" name="Straight Connector 219"/>
          <p:cNvCxnSpPr/>
          <p:nvPr/>
        </p:nvCxnSpPr>
        <p:spPr>
          <a:xfrm rot="5400000">
            <a:off x="2019300" y="723900"/>
            <a:ext cx="762000" cy="762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22" name="Straight Connector 221"/>
          <p:cNvCxnSpPr/>
          <p:nvPr/>
        </p:nvCxnSpPr>
        <p:spPr>
          <a:xfrm rot="5400000" flipH="1" flipV="1">
            <a:off x="76200" y="685800"/>
            <a:ext cx="2667000" cy="20574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24" name="Straight Connector 223"/>
          <p:cNvCxnSpPr/>
          <p:nvPr/>
        </p:nvCxnSpPr>
        <p:spPr>
          <a:xfrm rot="10800000">
            <a:off x="381000" y="3048000"/>
            <a:ext cx="3048000" cy="16002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Rectangle 77"/>
          <p:cNvSpPr/>
          <p:nvPr/>
        </p:nvSpPr>
        <p:spPr>
          <a:xfrm>
            <a:off x="4724400" y="1066800"/>
            <a:ext cx="4038600" cy="228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0" y="0"/>
            <a:ext cx="4572000" cy="6858000"/>
            <a:chOff x="1670539" y="-2057400"/>
            <a:chExt cx="5416062" cy="7956997"/>
          </a:xfrm>
        </p:grpSpPr>
        <p:pic>
          <p:nvPicPr>
            <p:cNvPr id="5" name="Picture 4" descr="North Campus.gif"/>
            <p:cNvPicPr>
              <a:picLocks noChangeAspect="1"/>
            </p:cNvPicPr>
            <p:nvPr/>
          </p:nvPicPr>
          <p:blipFill>
            <a:blip r:embed="rId3" cstate="print"/>
            <a:srcRect l="11568" t="11334" r="3585" b="3659"/>
            <a:stretch>
              <a:fillRect/>
            </a:stretch>
          </p:blipFill>
          <p:spPr>
            <a:xfrm>
              <a:off x="1676400" y="-2057400"/>
              <a:ext cx="5410200" cy="5715000"/>
            </a:xfrm>
            <a:prstGeom prst="rect">
              <a:avLst/>
            </a:prstGeom>
          </p:spPr>
        </p:pic>
        <p:pic>
          <p:nvPicPr>
            <p:cNvPr id="6" name="Picture 5" descr="South Campus.gif"/>
            <p:cNvPicPr>
              <a:picLocks noChangeAspect="1"/>
            </p:cNvPicPr>
            <p:nvPr/>
          </p:nvPicPr>
          <p:blipFill>
            <a:blip r:embed="rId4" cstate="print"/>
            <a:srcRect l="11347" t="29530" r="4230" b="36667"/>
            <a:stretch>
              <a:fillRect/>
            </a:stretch>
          </p:blipFill>
          <p:spPr>
            <a:xfrm>
              <a:off x="1670539" y="3581401"/>
              <a:ext cx="5416062" cy="2318196"/>
            </a:xfrm>
            <a:prstGeom prst="rect">
              <a:avLst/>
            </a:prstGeom>
          </p:spPr>
        </p:pic>
      </p:grpSp>
      <p:sp>
        <p:nvSpPr>
          <p:cNvPr id="7" name="TextBox 6"/>
          <p:cNvSpPr txBox="1"/>
          <p:nvPr/>
        </p:nvSpPr>
        <p:spPr>
          <a:xfrm>
            <a:off x="4648200" y="152400"/>
            <a:ext cx="4495800" cy="7017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/>
              <a:t>s</a:t>
            </a:r>
            <a:r>
              <a:rPr lang="en-US" b="1" dirty="0" err="1" smtClean="0"/>
              <a:t>hortest_closest_point_tour</a:t>
            </a:r>
            <a:r>
              <a:rPr lang="en-US" b="1" dirty="0" smtClean="0"/>
              <a:t>:</a:t>
            </a:r>
            <a:endParaRPr lang="en-US" b="1" dirty="0"/>
          </a:p>
          <a:p>
            <a:r>
              <a:rPr lang="en-US" b="1" dirty="0" smtClean="0"/>
              <a:t>    </a:t>
            </a:r>
            <a:r>
              <a:rPr lang="en-US" dirty="0" smtClean="0"/>
              <a:t>-Total Distance =  0.07017 degrees</a:t>
            </a:r>
          </a:p>
          <a:p>
            <a:r>
              <a:rPr lang="en-US" b="1" dirty="0"/>
              <a:t> </a:t>
            </a:r>
            <a:r>
              <a:rPr lang="en-US" b="1" dirty="0" smtClean="0"/>
              <a:t>                              </a:t>
            </a:r>
            <a:r>
              <a:rPr lang="en-US" dirty="0" smtClean="0"/>
              <a:t>=  4.84556 miles</a:t>
            </a:r>
          </a:p>
          <a:p>
            <a:r>
              <a:rPr lang="en-US" sz="1600" dirty="0" smtClean="0"/>
              <a:t>20% decrease </a:t>
            </a:r>
            <a:r>
              <a:rPr lang="en-US" sz="1600" dirty="0" smtClean="0"/>
              <a:t>in distance from </a:t>
            </a:r>
            <a:r>
              <a:rPr lang="en-US" sz="1600" dirty="0" err="1" smtClean="0"/>
              <a:t>best_guess_tour</a:t>
            </a:r>
            <a:endParaRPr lang="en-US" sz="1600" dirty="0"/>
          </a:p>
          <a:p>
            <a:r>
              <a:rPr lang="en-US" b="1" dirty="0" smtClean="0"/>
              <a:t>    </a:t>
            </a:r>
            <a:r>
              <a:rPr lang="en-US" dirty="0" smtClean="0"/>
              <a:t>-Path: ['Forest lab', 'Anderson', '</a:t>
            </a:r>
            <a:r>
              <a:rPr lang="en-US" dirty="0" err="1" smtClean="0"/>
              <a:t>Bloedel</a:t>
            </a:r>
            <a:r>
              <a:rPr lang="en-US" dirty="0" smtClean="0"/>
              <a:t>', 'Chemistry', 'Bagley', 'Geology', 'Johnson Hall', '</a:t>
            </a:r>
            <a:r>
              <a:rPr lang="en-US" dirty="0" err="1" smtClean="0"/>
              <a:t>Gerberding</a:t>
            </a:r>
            <a:r>
              <a:rPr lang="en-US" dirty="0" smtClean="0"/>
              <a:t>', 'Meany Hall', '</a:t>
            </a:r>
            <a:r>
              <a:rPr lang="en-US" dirty="0" err="1" smtClean="0"/>
              <a:t>Odegaard</a:t>
            </a:r>
            <a:r>
              <a:rPr lang="en-US" dirty="0" smtClean="0"/>
              <a:t>', 'Parrington', 'Kane', '</a:t>
            </a:r>
            <a:r>
              <a:rPr lang="en-US" dirty="0" err="1" smtClean="0"/>
              <a:t>Savery</a:t>
            </a:r>
            <a:r>
              <a:rPr lang="en-US" dirty="0" smtClean="0"/>
              <a:t>', '</a:t>
            </a:r>
            <a:r>
              <a:rPr lang="en-US" dirty="0" err="1" smtClean="0"/>
              <a:t>Gowen</a:t>
            </a:r>
            <a:r>
              <a:rPr lang="en-US" dirty="0" smtClean="0"/>
              <a:t>', 'Smith', 'Miller', 'Music', 'Communications', 'Thompson', 'HUB', 'Eng lib', '</a:t>
            </a:r>
            <a:r>
              <a:rPr lang="en-US" dirty="0" err="1" smtClean="0"/>
              <a:t>Loew</a:t>
            </a:r>
            <a:r>
              <a:rPr lang="en-US" dirty="0" smtClean="0"/>
              <a:t>', 'Mechanical eng', 'Power plant', 'More', 'Roberts', 'Mueller', 'Wilcox', 'Comp Science', 'Electrical eng', 'Guggenheim Hall', 'Kirsten', 'Aerospace research', '</a:t>
            </a:r>
            <a:r>
              <a:rPr lang="en-US" dirty="0" err="1" smtClean="0"/>
              <a:t>Sieg</a:t>
            </a:r>
            <a:r>
              <a:rPr lang="en-US" dirty="0" smtClean="0"/>
              <a:t> hall', 'Allen Lib', 'Mary Gates', '</a:t>
            </a:r>
            <a:r>
              <a:rPr lang="en-US" dirty="0" err="1" smtClean="0"/>
              <a:t>Suzzallo</a:t>
            </a:r>
            <a:r>
              <a:rPr lang="en-US" dirty="0" smtClean="0"/>
              <a:t>', '</a:t>
            </a:r>
            <a:r>
              <a:rPr lang="en-US" dirty="0" err="1" smtClean="0"/>
              <a:t>Raitt</a:t>
            </a:r>
            <a:r>
              <a:rPr lang="en-US" dirty="0" smtClean="0"/>
              <a:t>', 'Mackenzie Hall', '</a:t>
            </a:r>
            <a:r>
              <a:rPr lang="en-US" dirty="0" err="1" smtClean="0"/>
              <a:t>Balmer</a:t>
            </a:r>
            <a:r>
              <a:rPr lang="en-US" dirty="0" smtClean="0"/>
              <a:t> Hall', 'Hutchinson', 'Art', 'Lewis', 'Clark', '</a:t>
            </a:r>
            <a:r>
              <a:rPr lang="en-US" dirty="0" err="1" smtClean="0"/>
              <a:t>Padelford</a:t>
            </a:r>
            <a:r>
              <a:rPr lang="en-US" dirty="0" smtClean="0"/>
              <a:t>', 'Hall health', 'UW club', 'Fluke', 'McMahon Hall', '</a:t>
            </a:r>
            <a:r>
              <a:rPr lang="en-US" dirty="0" err="1" smtClean="0"/>
              <a:t>Haggot</a:t>
            </a:r>
            <a:r>
              <a:rPr lang="en-US" dirty="0" smtClean="0"/>
              <a:t>', 'North Phys Lib', 'McCarthy', '</a:t>
            </a:r>
            <a:r>
              <a:rPr lang="en-US" dirty="0" err="1" smtClean="0"/>
              <a:t>Hansee</a:t>
            </a:r>
            <a:r>
              <a:rPr lang="en-US" dirty="0" smtClean="0"/>
              <a:t> Hall', 'Theodor J </a:t>
            </a:r>
            <a:r>
              <a:rPr lang="en-US" dirty="0" err="1" smtClean="0"/>
              <a:t>observ</a:t>
            </a:r>
            <a:r>
              <a:rPr lang="en-US" dirty="0" smtClean="0"/>
              <a:t>', 'Burke Museum', 'William H. Gates', 'Denny Hall', 'Henry Art Gallery', 'Architecture Hall', 'Guthrie Hall', 'Physics/astronomy', 'Kincaid Hall', 'Botany', 'Benson Hall', '</a:t>
            </a:r>
            <a:r>
              <a:rPr lang="en-US" dirty="0" err="1" smtClean="0"/>
              <a:t>Chem</a:t>
            </a:r>
            <a:r>
              <a:rPr lang="en-US" dirty="0" smtClean="0"/>
              <a:t> Library']</a:t>
            </a:r>
          </a:p>
          <a:p>
            <a:endParaRPr lang="en-US" dirty="0" smtClean="0"/>
          </a:p>
        </p:txBody>
      </p:sp>
      <p:cxnSp>
        <p:nvCxnSpPr>
          <p:cNvPr id="9" name="Straight Connector 8"/>
          <p:cNvCxnSpPr/>
          <p:nvPr/>
        </p:nvCxnSpPr>
        <p:spPr>
          <a:xfrm rot="16200000" flipV="1">
            <a:off x="1981200" y="5791200"/>
            <a:ext cx="228600" cy="2286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 flipH="1" flipV="1">
            <a:off x="1752600" y="5943600"/>
            <a:ext cx="381000" cy="762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16200000" flipH="1">
            <a:off x="1257300" y="5524500"/>
            <a:ext cx="1066800" cy="2286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16200000" flipH="1">
            <a:off x="1409700" y="4838700"/>
            <a:ext cx="304800" cy="2286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16200000" flipH="1">
            <a:off x="1219200" y="4572000"/>
            <a:ext cx="381000" cy="762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5400000">
            <a:off x="1257300" y="4229100"/>
            <a:ext cx="304800" cy="762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16200000" flipH="1">
            <a:off x="1143000" y="3810000"/>
            <a:ext cx="381000" cy="2286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62000" y="3505200"/>
            <a:ext cx="457200" cy="2286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5400000">
            <a:off x="533400" y="3200400"/>
            <a:ext cx="533400" cy="762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rot="5400000">
            <a:off x="609600" y="2667000"/>
            <a:ext cx="533400" cy="762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16200000" flipV="1">
            <a:off x="838200" y="2514600"/>
            <a:ext cx="533400" cy="3810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rot="5400000">
            <a:off x="1295400" y="2667000"/>
            <a:ext cx="304800" cy="3048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16200000" flipV="1">
            <a:off x="1562100" y="2705100"/>
            <a:ext cx="381000" cy="3048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rot="10800000" flipV="1">
            <a:off x="1905000" y="2362200"/>
            <a:ext cx="762000" cy="6858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rot="16200000" flipV="1">
            <a:off x="2552700" y="2476500"/>
            <a:ext cx="381000" cy="1524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rot="5400000" flipH="1" flipV="1">
            <a:off x="2628900" y="2781300"/>
            <a:ext cx="228600" cy="1524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rot="16200000" flipV="1">
            <a:off x="2438400" y="3200400"/>
            <a:ext cx="685800" cy="2286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rot="16200000" flipV="1">
            <a:off x="2781300" y="3771900"/>
            <a:ext cx="457200" cy="2286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rot="16200000" flipV="1">
            <a:off x="3048000" y="4191000"/>
            <a:ext cx="228600" cy="762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rot="5400000" flipH="1" flipV="1">
            <a:off x="3009900" y="4457700"/>
            <a:ext cx="304800" cy="762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rot="10800000">
            <a:off x="3124200" y="4648200"/>
            <a:ext cx="3810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rot="5400000" flipH="1" flipV="1">
            <a:off x="2895600" y="4724400"/>
            <a:ext cx="685800" cy="5334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5400000" flipH="1" flipV="1">
            <a:off x="2819400" y="5486400"/>
            <a:ext cx="3048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2819400" y="5638800"/>
            <a:ext cx="1524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rot="10800000">
            <a:off x="2819400" y="5638800"/>
            <a:ext cx="381000" cy="2286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rot="16200000" flipH="1">
            <a:off x="2438400" y="5105400"/>
            <a:ext cx="914400" cy="6096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rot="16200000" flipH="1">
            <a:off x="2438400" y="4800600"/>
            <a:ext cx="228600" cy="762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rot="16200000" flipH="1">
            <a:off x="2286000" y="4495800"/>
            <a:ext cx="381000" cy="762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rot="10800000" flipV="1">
            <a:off x="2438400" y="4191000"/>
            <a:ext cx="228600" cy="1524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 rot="5400000" flipH="1" flipV="1">
            <a:off x="2514600" y="4343400"/>
            <a:ext cx="3048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 rot="16200000" flipH="1">
            <a:off x="1981200" y="3810000"/>
            <a:ext cx="914400" cy="4572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 rot="5400000" flipH="1" flipV="1">
            <a:off x="1828800" y="3581400"/>
            <a:ext cx="381000" cy="3810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rot="16200000" flipH="1">
            <a:off x="1485900" y="3619500"/>
            <a:ext cx="533400" cy="1524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 rot="5400000">
            <a:off x="1219200" y="2590800"/>
            <a:ext cx="1295400" cy="3810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 rot="5400000">
            <a:off x="1828800" y="1828800"/>
            <a:ext cx="533400" cy="762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 rot="16200000" flipH="1">
            <a:off x="1905000" y="1371600"/>
            <a:ext cx="228600" cy="2286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 rot="10800000" flipV="1">
            <a:off x="1905000" y="1143000"/>
            <a:ext cx="457200" cy="2286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rot="5400000" flipH="1" flipV="1">
            <a:off x="2019300" y="1485900"/>
            <a:ext cx="6858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 rot="10800000" flipV="1">
            <a:off x="2362200" y="1600200"/>
            <a:ext cx="457200" cy="2286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 rot="16200000" flipV="1">
            <a:off x="2552700" y="1866900"/>
            <a:ext cx="762000" cy="2286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rot="16200000" flipV="1">
            <a:off x="2971800" y="2438400"/>
            <a:ext cx="381000" cy="2286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 rot="5400000" flipH="1" flipV="1">
            <a:off x="2857500" y="3162300"/>
            <a:ext cx="8382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 rot="10800000" flipV="1">
            <a:off x="3276600" y="3429000"/>
            <a:ext cx="381000" cy="1524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 rot="16200000" flipH="1">
            <a:off x="2857500" y="2628900"/>
            <a:ext cx="1447800" cy="1524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 rot="5400000">
            <a:off x="3162300" y="1638300"/>
            <a:ext cx="6858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99" name="Straight Connector 98"/>
          <p:cNvCxnSpPr/>
          <p:nvPr/>
        </p:nvCxnSpPr>
        <p:spPr>
          <a:xfrm rot="5400000">
            <a:off x="3467100" y="952500"/>
            <a:ext cx="381000" cy="3048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/>
          <p:nvPr/>
        </p:nvCxnSpPr>
        <p:spPr>
          <a:xfrm>
            <a:off x="3200400" y="609600"/>
            <a:ext cx="609600" cy="3048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/>
          <p:nvPr/>
        </p:nvCxnSpPr>
        <p:spPr>
          <a:xfrm>
            <a:off x="2362200" y="457200"/>
            <a:ext cx="838200" cy="1524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/>
          <p:nvPr/>
        </p:nvCxnSpPr>
        <p:spPr>
          <a:xfrm flipV="1">
            <a:off x="1295400" y="457200"/>
            <a:ext cx="1066800" cy="2286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>
            <a:off x="762000" y="533400"/>
            <a:ext cx="533400" cy="1524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rot="5400000" flipH="1" flipV="1">
            <a:off x="304800" y="914400"/>
            <a:ext cx="838200" cy="762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 rot="10800000">
            <a:off x="685800" y="1371600"/>
            <a:ext cx="762000" cy="5334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 rot="5400000" flipH="1" flipV="1">
            <a:off x="266700" y="2019300"/>
            <a:ext cx="1295400" cy="10668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/>
          <p:nvPr/>
        </p:nvCxnSpPr>
        <p:spPr>
          <a:xfrm rot="16200000" flipV="1">
            <a:off x="76200" y="3505200"/>
            <a:ext cx="914400" cy="3048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/>
          <p:nvPr/>
        </p:nvCxnSpPr>
        <p:spPr>
          <a:xfrm rot="5400000" flipH="1" flipV="1">
            <a:off x="495300" y="4305300"/>
            <a:ext cx="3810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 rot="5400000" flipH="1" flipV="1">
            <a:off x="495300" y="4533900"/>
            <a:ext cx="228600" cy="1524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/>
          <p:nvPr/>
        </p:nvCxnSpPr>
        <p:spPr>
          <a:xfrm rot="16200000" flipV="1">
            <a:off x="381000" y="4876800"/>
            <a:ext cx="533400" cy="2286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23" name="Straight Connector 122"/>
          <p:cNvCxnSpPr/>
          <p:nvPr/>
        </p:nvCxnSpPr>
        <p:spPr>
          <a:xfrm rot="16200000" flipV="1">
            <a:off x="762000" y="5257800"/>
            <a:ext cx="228600" cy="2286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/>
          <p:nvPr/>
        </p:nvCxnSpPr>
        <p:spPr>
          <a:xfrm rot="5400000">
            <a:off x="838200" y="5181600"/>
            <a:ext cx="457200" cy="1524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/>
          <p:nvPr/>
        </p:nvCxnSpPr>
        <p:spPr>
          <a:xfrm rot="16200000" flipH="1">
            <a:off x="876300" y="4762500"/>
            <a:ext cx="381000" cy="1524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70" name="Oval 69"/>
          <p:cNvSpPr/>
          <p:nvPr/>
        </p:nvSpPr>
        <p:spPr>
          <a:xfrm>
            <a:off x="2133600" y="4038600"/>
            <a:ext cx="762000" cy="685800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Oval 71"/>
          <p:cNvSpPr/>
          <p:nvPr/>
        </p:nvSpPr>
        <p:spPr>
          <a:xfrm>
            <a:off x="2667000" y="5410200"/>
            <a:ext cx="762000" cy="685800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Oval 73"/>
          <p:cNvSpPr/>
          <p:nvPr/>
        </p:nvSpPr>
        <p:spPr>
          <a:xfrm>
            <a:off x="1447800" y="2667000"/>
            <a:ext cx="762000" cy="685800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val 75"/>
          <p:cNvSpPr/>
          <p:nvPr/>
        </p:nvSpPr>
        <p:spPr>
          <a:xfrm>
            <a:off x="533400" y="2209800"/>
            <a:ext cx="762000" cy="685800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 73"/>
          <p:cNvSpPr/>
          <p:nvPr/>
        </p:nvSpPr>
        <p:spPr>
          <a:xfrm>
            <a:off x="4724400" y="1066800"/>
            <a:ext cx="3962400" cy="152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3"/>
          <p:cNvGrpSpPr/>
          <p:nvPr/>
        </p:nvGrpSpPr>
        <p:grpSpPr>
          <a:xfrm>
            <a:off x="0" y="0"/>
            <a:ext cx="4572000" cy="6858000"/>
            <a:chOff x="1670539" y="-2057400"/>
            <a:chExt cx="5416062" cy="7956997"/>
          </a:xfrm>
        </p:grpSpPr>
        <p:pic>
          <p:nvPicPr>
            <p:cNvPr id="5" name="Picture 4" descr="North Campus.gif"/>
            <p:cNvPicPr>
              <a:picLocks noChangeAspect="1"/>
            </p:cNvPicPr>
            <p:nvPr/>
          </p:nvPicPr>
          <p:blipFill>
            <a:blip r:embed="rId3" cstate="print"/>
            <a:srcRect l="11568" t="11334" r="3585" b="3659"/>
            <a:stretch>
              <a:fillRect/>
            </a:stretch>
          </p:blipFill>
          <p:spPr>
            <a:xfrm>
              <a:off x="1676400" y="-2057400"/>
              <a:ext cx="5410200" cy="5715000"/>
            </a:xfrm>
            <a:prstGeom prst="rect">
              <a:avLst/>
            </a:prstGeom>
          </p:spPr>
        </p:pic>
        <p:pic>
          <p:nvPicPr>
            <p:cNvPr id="6" name="Picture 5" descr="South Campus.gif"/>
            <p:cNvPicPr>
              <a:picLocks noChangeAspect="1"/>
            </p:cNvPicPr>
            <p:nvPr/>
          </p:nvPicPr>
          <p:blipFill>
            <a:blip r:embed="rId4" cstate="print"/>
            <a:srcRect l="11347" t="29530" r="4230" b="36667"/>
            <a:stretch>
              <a:fillRect/>
            </a:stretch>
          </p:blipFill>
          <p:spPr>
            <a:xfrm>
              <a:off x="1670539" y="3581401"/>
              <a:ext cx="5416062" cy="2318196"/>
            </a:xfrm>
            <a:prstGeom prst="rect">
              <a:avLst/>
            </a:prstGeom>
          </p:spPr>
        </p:pic>
      </p:grpSp>
      <p:sp>
        <p:nvSpPr>
          <p:cNvPr id="7" name="TextBox 6"/>
          <p:cNvSpPr txBox="1"/>
          <p:nvPr/>
        </p:nvSpPr>
        <p:spPr>
          <a:xfrm>
            <a:off x="4648200" y="152400"/>
            <a:ext cx="4495800" cy="7294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opt_edge_tour</a:t>
            </a:r>
            <a:r>
              <a:rPr lang="en-US" b="1" dirty="0" smtClean="0"/>
              <a:t>:</a:t>
            </a:r>
            <a:endParaRPr lang="en-US" b="1" dirty="0"/>
          </a:p>
          <a:p>
            <a:r>
              <a:rPr lang="en-US" b="1" dirty="0" smtClean="0"/>
              <a:t>    </a:t>
            </a:r>
            <a:r>
              <a:rPr lang="en-US" dirty="0" smtClean="0"/>
              <a:t>-Total Distance  = 0.06665 degrees</a:t>
            </a:r>
          </a:p>
          <a:p>
            <a:r>
              <a:rPr lang="en-US" b="1" dirty="0"/>
              <a:t> </a:t>
            </a:r>
            <a:r>
              <a:rPr lang="en-US" b="1" dirty="0" smtClean="0"/>
              <a:t>                               </a:t>
            </a:r>
            <a:r>
              <a:rPr lang="en-US" dirty="0" smtClean="0"/>
              <a:t>= 4.60266 miles</a:t>
            </a:r>
          </a:p>
          <a:p>
            <a:r>
              <a:rPr lang="en-US" sz="1600" dirty="0" smtClean="0"/>
              <a:t>24% decrease in distance from </a:t>
            </a:r>
            <a:r>
              <a:rPr lang="en-US" sz="1600" dirty="0" err="1" smtClean="0"/>
              <a:t>best_guess_tour</a:t>
            </a:r>
            <a:endParaRPr lang="en-US" sz="1600" dirty="0" smtClean="0"/>
          </a:p>
          <a:p>
            <a:r>
              <a:rPr lang="en-US" b="1" dirty="0" smtClean="0"/>
              <a:t>    </a:t>
            </a:r>
            <a:r>
              <a:rPr lang="en-US" dirty="0" smtClean="0"/>
              <a:t>-Path: ['Forest lab', 'Anderson', '</a:t>
            </a:r>
            <a:r>
              <a:rPr lang="en-US" dirty="0" err="1" smtClean="0"/>
              <a:t>Bloedel</a:t>
            </a:r>
            <a:r>
              <a:rPr lang="en-US" dirty="0" smtClean="0"/>
              <a:t>', 'Chemistry', 'Bagley', 'Geology', 'Johnson Hall', '</a:t>
            </a:r>
            <a:r>
              <a:rPr lang="en-US" dirty="0" err="1" smtClean="0"/>
              <a:t>Gerberding</a:t>
            </a:r>
            <a:r>
              <a:rPr lang="en-US" dirty="0" smtClean="0"/>
              <a:t>', 'Meany Hall', '</a:t>
            </a:r>
            <a:r>
              <a:rPr lang="en-US" dirty="0" err="1" smtClean="0"/>
              <a:t>Odegaard</a:t>
            </a:r>
            <a:r>
              <a:rPr lang="en-US" dirty="0" smtClean="0"/>
              <a:t>', 'Kane', '</a:t>
            </a:r>
            <a:r>
              <a:rPr lang="en-US" dirty="0" err="1" smtClean="0"/>
              <a:t>Savery</a:t>
            </a:r>
            <a:r>
              <a:rPr lang="en-US" dirty="0" smtClean="0"/>
              <a:t>', '</a:t>
            </a:r>
            <a:r>
              <a:rPr lang="en-US" dirty="0" err="1" smtClean="0"/>
              <a:t>Gowen</a:t>
            </a:r>
            <a:r>
              <a:rPr lang="en-US" dirty="0" smtClean="0"/>
              <a:t>', '</a:t>
            </a:r>
            <a:r>
              <a:rPr lang="en-US" dirty="0" err="1" smtClean="0"/>
              <a:t>Suzzallo</a:t>
            </a:r>
            <a:r>
              <a:rPr lang="en-US" dirty="0" smtClean="0"/>
              <a:t>', 'Mary Gates', 'Allen Lib', '</a:t>
            </a:r>
            <a:r>
              <a:rPr lang="en-US" dirty="0" err="1" smtClean="0"/>
              <a:t>Sieg</a:t>
            </a:r>
            <a:r>
              <a:rPr lang="en-US" dirty="0" smtClean="0"/>
              <a:t> hall', 'Guggenheim Hall', 'Kirsten', 'Aerospace research', 'Electrical eng', 'Comp Science', 'Mueller', 'Roberts', 'Wilcox', 'More', 'Power plant', 'Mechanical eng', '</a:t>
            </a:r>
            <a:r>
              <a:rPr lang="en-US" dirty="0" err="1" smtClean="0"/>
              <a:t>Loew</a:t>
            </a:r>
            <a:r>
              <a:rPr lang="en-US" dirty="0" smtClean="0"/>
              <a:t>', 'Eng lib', 'HUB', 'Thompson', 'Communications', 'Music', 'Miller', 'Smith', '</a:t>
            </a:r>
            <a:r>
              <a:rPr lang="en-US" dirty="0" err="1" smtClean="0"/>
              <a:t>Raitt</a:t>
            </a:r>
            <a:r>
              <a:rPr lang="en-US" dirty="0" smtClean="0"/>
              <a:t>', 'Mackenzie Hall', '</a:t>
            </a:r>
            <a:r>
              <a:rPr lang="en-US" dirty="0" err="1" smtClean="0"/>
              <a:t>Balmer</a:t>
            </a:r>
            <a:r>
              <a:rPr lang="en-US" dirty="0" smtClean="0"/>
              <a:t> Hall', 'Hutchinson', 'Art', 'Lewis', 'Clark', '</a:t>
            </a:r>
            <a:r>
              <a:rPr lang="en-US" dirty="0" err="1" smtClean="0"/>
              <a:t>Padelford</a:t>
            </a:r>
            <a:r>
              <a:rPr lang="en-US" dirty="0" smtClean="0"/>
              <a:t>', 'Hall health', 'UW club', 'Fluke', 'McMahon Hall', '</a:t>
            </a:r>
            <a:r>
              <a:rPr lang="en-US" dirty="0" err="1" smtClean="0"/>
              <a:t>Haggot</a:t>
            </a:r>
            <a:r>
              <a:rPr lang="en-US" dirty="0" smtClean="0"/>
              <a:t>', 'North Phys Lib', 'McCarthy', '</a:t>
            </a:r>
            <a:r>
              <a:rPr lang="en-US" dirty="0" err="1" smtClean="0"/>
              <a:t>Hansee</a:t>
            </a:r>
            <a:r>
              <a:rPr lang="en-US" dirty="0" smtClean="0"/>
              <a:t> Hall', 'Theodor J </a:t>
            </a:r>
            <a:r>
              <a:rPr lang="en-US" dirty="0" err="1" smtClean="0"/>
              <a:t>observ</a:t>
            </a:r>
            <a:r>
              <a:rPr lang="en-US" dirty="0" smtClean="0"/>
              <a:t>', 'Burke Museum', 'William H. Gates', 'Denny </a:t>
            </a:r>
            <a:r>
              <a:rPr lang="en-US" dirty="0" err="1" smtClean="0"/>
              <a:t>Hall','Parrington</a:t>
            </a:r>
            <a:r>
              <a:rPr lang="en-US" dirty="0" smtClean="0"/>
              <a:t>', 'Henry Art Gallery', 'Architecture Hall', 'Guthrie Hall', 'Physics/astronomy', 'Kincaid Hall', 'Botany', 'Benson Hall', '</a:t>
            </a:r>
            <a:r>
              <a:rPr lang="en-US" dirty="0" err="1" smtClean="0"/>
              <a:t>Chem</a:t>
            </a:r>
            <a:r>
              <a:rPr lang="en-US" dirty="0" smtClean="0"/>
              <a:t> Library']</a:t>
            </a:r>
          </a:p>
          <a:p>
            <a:endParaRPr lang="en-US" dirty="0" smtClean="0"/>
          </a:p>
          <a:p>
            <a:endParaRPr lang="en-US" b="1" dirty="0"/>
          </a:p>
        </p:txBody>
      </p:sp>
      <p:cxnSp>
        <p:nvCxnSpPr>
          <p:cNvPr id="9" name="Straight Connector 8"/>
          <p:cNvCxnSpPr/>
          <p:nvPr/>
        </p:nvCxnSpPr>
        <p:spPr>
          <a:xfrm rot="16200000" flipV="1">
            <a:off x="1981200" y="5791200"/>
            <a:ext cx="228600" cy="2286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 flipH="1" flipV="1">
            <a:off x="1752600" y="5943600"/>
            <a:ext cx="381000" cy="762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16200000" flipH="1">
            <a:off x="1257300" y="5524500"/>
            <a:ext cx="1066800" cy="2286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16200000" flipH="1">
            <a:off x="1409700" y="4838700"/>
            <a:ext cx="304800" cy="2286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16200000" flipH="1">
            <a:off x="1219200" y="4572000"/>
            <a:ext cx="381000" cy="762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5400000">
            <a:off x="1257300" y="4229100"/>
            <a:ext cx="304800" cy="762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16200000" flipH="1">
            <a:off x="1143000" y="3810000"/>
            <a:ext cx="381000" cy="2286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62000" y="3505200"/>
            <a:ext cx="457200" cy="2286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5400000">
            <a:off x="533400" y="3200400"/>
            <a:ext cx="533400" cy="762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rot="5400000">
            <a:off x="1295400" y="2667000"/>
            <a:ext cx="304800" cy="3048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16200000" flipV="1">
            <a:off x="1562100" y="2705100"/>
            <a:ext cx="381000" cy="3048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rot="16200000" flipV="1">
            <a:off x="2552700" y="2476500"/>
            <a:ext cx="381000" cy="1524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rot="5400000" flipH="1" flipV="1">
            <a:off x="2628900" y="2781300"/>
            <a:ext cx="228600" cy="1524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rot="16200000" flipV="1">
            <a:off x="2438400" y="3200400"/>
            <a:ext cx="685800" cy="2286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rot="16200000" flipV="1">
            <a:off x="2781300" y="3771900"/>
            <a:ext cx="457200" cy="2286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rot="16200000" flipV="1">
            <a:off x="3048000" y="4191000"/>
            <a:ext cx="228600" cy="762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rot="5400000" flipH="1" flipV="1">
            <a:off x="3009900" y="4457700"/>
            <a:ext cx="304800" cy="762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rot="10800000">
            <a:off x="3124200" y="4648200"/>
            <a:ext cx="3810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rot="5400000" flipH="1" flipV="1">
            <a:off x="2895600" y="4724400"/>
            <a:ext cx="685800" cy="5334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rot="16200000" flipH="1">
            <a:off x="2438400" y="4800600"/>
            <a:ext cx="228600" cy="762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rot="10800000" flipV="1">
            <a:off x="2438400" y="4191000"/>
            <a:ext cx="228600" cy="1524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 rot="5400000" flipH="1" flipV="1">
            <a:off x="2514600" y="4343400"/>
            <a:ext cx="3048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 rot="5400000" flipH="1" flipV="1">
            <a:off x="1828800" y="3581400"/>
            <a:ext cx="381000" cy="3810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rot="16200000" flipH="1">
            <a:off x="1485900" y="3619500"/>
            <a:ext cx="533400" cy="1524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 rot="5400000">
            <a:off x="1828800" y="1828800"/>
            <a:ext cx="533400" cy="762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 rot="16200000" flipH="1">
            <a:off x="1905000" y="1371600"/>
            <a:ext cx="228600" cy="2286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 rot="10800000" flipV="1">
            <a:off x="1905000" y="1143000"/>
            <a:ext cx="457200" cy="2286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rot="5400000" flipH="1" flipV="1">
            <a:off x="2019300" y="1485900"/>
            <a:ext cx="6858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 rot="10800000" flipV="1">
            <a:off x="2362200" y="1600200"/>
            <a:ext cx="457200" cy="2286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 rot="16200000" flipV="1">
            <a:off x="2552700" y="1866900"/>
            <a:ext cx="762000" cy="2286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rot="16200000" flipV="1">
            <a:off x="2971800" y="2438400"/>
            <a:ext cx="381000" cy="2286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 rot="5400000" flipH="1" flipV="1">
            <a:off x="2857500" y="3162300"/>
            <a:ext cx="8382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 rot="10800000" flipV="1">
            <a:off x="3276600" y="3429000"/>
            <a:ext cx="381000" cy="1524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 rot="16200000" flipH="1">
            <a:off x="2857500" y="2628900"/>
            <a:ext cx="1447800" cy="1524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 rot="5400000">
            <a:off x="3162300" y="1638300"/>
            <a:ext cx="6858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99" name="Straight Connector 98"/>
          <p:cNvCxnSpPr/>
          <p:nvPr/>
        </p:nvCxnSpPr>
        <p:spPr>
          <a:xfrm rot="5400000">
            <a:off x="3467100" y="952500"/>
            <a:ext cx="381000" cy="3048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/>
          <p:nvPr/>
        </p:nvCxnSpPr>
        <p:spPr>
          <a:xfrm>
            <a:off x="3200400" y="609600"/>
            <a:ext cx="609600" cy="3048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/>
          <p:nvPr/>
        </p:nvCxnSpPr>
        <p:spPr>
          <a:xfrm>
            <a:off x="2362200" y="457200"/>
            <a:ext cx="838200" cy="1524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/>
          <p:nvPr/>
        </p:nvCxnSpPr>
        <p:spPr>
          <a:xfrm flipV="1">
            <a:off x="1295400" y="457200"/>
            <a:ext cx="1066800" cy="2286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>
            <a:off x="762000" y="533400"/>
            <a:ext cx="533400" cy="1524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rot="5400000" flipH="1" flipV="1">
            <a:off x="304800" y="914400"/>
            <a:ext cx="838200" cy="762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 rot="10800000">
            <a:off x="685800" y="1371600"/>
            <a:ext cx="762000" cy="5334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/>
          <p:nvPr/>
        </p:nvCxnSpPr>
        <p:spPr>
          <a:xfrm rot="16200000" flipV="1">
            <a:off x="76200" y="3505200"/>
            <a:ext cx="914400" cy="3048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/>
          <p:nvPr/>
        </p:nvCxnSpPr>
        <p:spPr>
          <a:xfrm rot="5400000" flipH="1" flipV="1">
            <a:off x="495300" y="4305300"/>
            <a:ext cx="3810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 rot="5400000" flipH="1" flipV="1">
            <a:off x="495300" y="4533900"/>
            <a:ext cx="228600" cy="1524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/>
          <p:nvPr/>
        </p:nvCxnSpPr>
        <p:spPr>
          <a:xfrm rot="16200000" flipV="1">
            <a:off x="381000" y="4876800"/>
            <a:ext cx="533400" cy="2286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23" name="Straight Connector 122"/>
          <p:cNvCxnSpPr/>
          <p:nvPr/>
        </p:nvCxnSpPr>
        <p:spPr>
          <a:xfrm rot="16200000" flipV="1">
            <a:off x="762000" y="5257800"/>
            <a:ext cx="228600" cy="2286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/>
          <p:nvPr/>
        </p:nvCxnSpPr>
        <p:spPr>
          <a:xfrm rot="5400000">
            <a:off x="838200" y="5181600"/>
            <a:ext cx="457200" cy="1524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/>
          <p:nvPr/>
        </p:nvCxnSpPr>
        <p:spPr>
          <a:xfrm rot="16200000" flipH="1">
            <a:off x="876300" y="4762500"/>
            <a:ext cx="381000" cy="1524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rot="16200000" flipV="1">
            <a:off x="2819400" y="5486400"/>
            <a:ext cx="457200" cy="1524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 rot="16200000" flipH="1">
            <a:off x="2971800" y="5638800"/>
            <a:ext cx="152400" cy="1524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2819400" y="5562600"/>
            <a:ext cx="228600" cy="1524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 rot="16200000" flipV="1">
            <a:off x="2400300" y="5143500"/>
            <a:ext cx="609600" cy="2286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 rot="5400000" flipH="1" flipV="1">
            <a:off x="2476500" y="4533900"/>
            <a:ext cx="228600" cy="1524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 rot="16200000" flipH="1">
            <a:off x="2209800" y="4114800"/>
            <a:ext cx="381000" cy="762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 rot="16200000" flipH="1">
            <a:off x="2057400" y="3733800"/>
            <a:ext cx="457200" cy="1524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838200" y="2971800"/>
            <a:ext cx="4572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rot="5400000">
            <a:off x="876300" y="1943100"/>
            <a:ext cx="533400" cy="4572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 rot="5400000">
            <a:off x="266700" y="2552700"/>
            <a:ext cx="762000" cy="5334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 rot="5400000">
            <a:off x="1600200" y="3124200"/>
            <a:ext cx="381000" cy="2286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 rot="5400000">
            <a:off x="2438400" y="2362200"/>
            <a:ext cx="228600" cy="2286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 rot="5400000">
            <a:off x="2133600" y="2590800"/>
            <a:ext cx="304800" cy="3048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 rot="16200000" flipV="1">
            <a:off x="1714500" y="2476500"/>
            <a:ext cx="762000" cy="762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13" name="Oval 112"/>
          <p:cNvSpPr/>
          <p:nvPr/>
        </p:nvSpPr>
        <p:spPr>
          <a:xfrm>
            <a:off x="533400" y="2362200"/>
            <a:ext cx="762000" cy="685800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val 113"/>
          <p:cNvSpPr/>
          <p:nvPr/>
        </p:nvSpPr>
        <p:spPr>
          <a:xfrm>
            <a:off x="2590800" y="5257800"/>
            <a:ext cx="762000" cy="685800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val 115"/>
          <p:cNvSpPr/>
          <p:nvPr/>
        </p:nvSpPr>
        <p:spPr>
          <a:xfrm>
            <a:off x="2133600" y="4038600"/>
            <a:ext cx="762000" cy="685800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Oval 117"/>
          <p:cNvSpPr/>
          <p:nvPr/>
        </p:nvSpPr>
        <p:spPr>
          <a:xfrm>
            <a:off x="1676400" y="2743200"/>
            <a:ext cx="762000" cy="685800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0"/>
            <a:ext cx="9144000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r>
              <a:rPr lang="en-US" sz="8000" u="sng" dirty="0" smtClean="0"/>
              <a:t>Sage Worksheet</a:t>
            </a:r>
          </a:p>
          <a:p>
            <a:pPr algn="ctr"/>
            <a:r>
              <a:rPr lang="en-US" sz="1600" u="sng" dirty="0" smtClean="0">
                <a:hlinkClick r:id="rId2"/>
              </a:rPr>
              <a:t>http://www.sagenb.org/home/brclark17/3/</a:t>
            </a:r>
            <a:endParaRPr lang="en-US" sz="1600" u="sng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/>
      <a:bodyPr/>
      <a:lstStyle/>
      <a:style>
        <a:lnRef idx="3">
          <a:schemeClr val="accent6"/>
        </a:lnRef>
        <a:fillRef idx="0">
          <a:schemeClr val="accent6"/>
        </a:fillRef>
        <a:effectRef idx="2">
          <a:schemeClr val="accent6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1512</TotalTime>
  <Words>976</Words>
  <Application>Microsoft Office PowerPoint</Application>
  <PresentationFormat>On-screen Show (4:3)</PresentationFormat>
  <Paragraphs>50</Paragraphs>
  <Slides>7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Optimal Route Through 65 UW Buildings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Optimizing Route Through 64 UW Buildings</dc:title>
  <dc:creator>David Moon</dc:creator>
  <cp:lastModifiedBy>Bryan</cp:lastModifiedBy>
  <cp:revision>78</cp:revision>
  <dcterms:created xsi:type="dcterms:W3CDTF">2010-05-22T01:09:28Z</dcterms:created>
  <dcterms:modified xsi:type="dcterms:W3CDTF">2010-06-02T17:41:51Z</dcterms:modified>
</cp:coreProperties>
</file>