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handoutMasterIdLst>
    <p:handoutMasterId r:id="rId21"/>
  </p:handoutMasterIdLst>
  <p:sldIdLst>
    <p:sldId id="256" r:id="rId2"/>
    <p:sldId id="274" r:id="rId3"/>
    <p:sldId id="257" r:id="rId4"/>
    <p:sldId id="258" r:id="rId5"/>
    <p:sldId id="259" r:id="rId6"/>
    <p:sldId id="260" r:id="rId7"/>
    <p:sldId id="261" r:id="rId8"/>
    <p:sldId id="262" r:id="rId9"/>
    <p:sldId id="263" r:id="rId10"/>
    <p:sldId id="264" r:id="rId11"/>
    <p:sldId id="265" r:id="rId12"/>
    <p:sldId id="266" r:id="rId13"/>
    <p:sldId id="270" r:id="rId14"/>
    <p:sldId id="267" r:id="rId15"/>
    <p:sldId id="268" r:id="rId16"/>
    <p:sldId id="272" r:id="rId17"/>
    <p:sldId id="273" r:id="rId18"/>
    <p:sldId id="271" r:id="rId19"/>
    <p:sldId id="275" r:id="rId20"/>
  </p:sldIdLst>
  <p:sldSz cx="9144000" cy="6858000" type="screen4x3"/>
  <p:notesSz cx="6946900" cy="9271000"/>
  <p:embeddedFontLst>
    <p:embeddedFont>
      <p:font typeface="Calibri" pitchFamily="34" charset="0"/>
      <p:regular r:id="rId22"/>
      <p:bold r:id="rId23"/>
      <p:italic r:id="rId24"/>
      <p:boldItalic r:id="rId25"/>
    </p:embeddedFont>
  </p:embeddedFont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723" autoAdjust="0"/>
  </p:normalViewPr>
  <p:slideViewPr>
    <p:cSldViewPr>
      <p:cViewPr>
        <p:scale>
          <a:sx n="100" d="100"/>
          <a:sy n="100" d="100"/>
        </p:scale>
        <p:origin x="-294"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0323" cy="463550"/>
          </a:xfrm>
          <a:prstGeom prst="rect">
            <a:avLst/>
          </a:prstGeom>
        </p:spPr>
        <p:txBody>
          <a:bodyPr vert="horz" lIns="92665" tIns="46333" rIns="92665" bIns="46333" rtlCol="0"/>
          <a:lstStyle>
            <a:lvl1pPr algn="l">
              <a:defRPr sz="1200"/>
            </a:lvl1pPr>
          </a:lstStyle>
          <a:p>
            <a:endParaRPr lang="en-US"/>
          </a:p>
        </p:txBody>
      </p:sp>
      <p:sp>
        <p:nvSpPr>
          <p:cNvPr id="3" name="Date Placeholder 2"/>
          <p:cNvSpPr>
            <a:spLocks noGrp="1"/>
          </p:cNvSpPr>
          <p:nvPr>
            <p:ph type="dt" sz="quarter" idx="1"/>
          </p:nvPr>
        </p:nvSpPr>
        <p:spPr>
          <a:xfrm>
            <a:off x="3934969" y="0"/>
            <a:ext cx="3010323" cy="463550"/>
          </a:xfrm>
          <a:prstGeom prst="rect">
            <a:avLst/>
          </a:prstGeom>
        </p:spPr>
        <p:txBody>
          <a:bodyPr vert="horz" lIns="92665" tIns="46333" rIns="92665" bIns="46333" rtlCol="0"/>
          <a:lstStyle>
            <a:lvl1pPr algn="r">
              <a:defRPr sz="1200"/>
            </a:lvl1pPr>
          </a:lstStyle>
          <a:p>
            <a:fld id="{E3301FCC-50E4-4195-8ED3-DC813EBB65C0}" type="datetimeFigureOut">
              <a:rPr lang="en-US" smtClean="0"/>
              <a:t>10/31/2008</a:t>
            </a:fld>
            <a:endParaRPr lang="en-US"/>
          </a:p>
        </p:txBody>
      </p:sp>
      <p:sp>
        <p:nvSpPr>
          <p:cNvPr id="4" name="Footer Placeholder 3"/>
          <p:cNvSpPr>
            <a:spLocks noGrp="1"/>
          </p:cNvSpPr>
          <p:nvPr>
            <p:ph type="ftr" sz="quarter" idx="2"/>
          </p:nvPr>
        </p:nvSpPr>
        <p:spPr>
          <a:xfrm>
            <a:off x="0" y="8805841"/>
            <a:ext cx="3010323" cy="463550"/>
          </a:xfrm>
          <a:prstGeom prst="rect">
            <a:avLst/>
          </a:prstGeom>
        </p:spPr>
        <p:txBody>
          <a:bodyPr vert="horz" lIns="92665" tIns="46333" rIns="92665" bIns="46333" rtlCol="0" anchor="b"/>
          <a:lstStyle>
            <a:lvl1pPr algn="l">
              <a:defRPr sz="1200"/>
            </a:lvl1pPr>
          </a:lstStyle>
          <a:p>
            <a:endParaRPr lang="en-US"/>
          </a:p>
        </p:txBody>
      </p:sp>
      <p:sp>
        <p:nvSpPr>
          <p:cNvPr id="5" name="Slide Number Placeholder 4"/>
          <p:cNvSpPr>
            <a:spLocks noGrp="1"/>
          </p:cNvSpPr>
          <p:nvPr>
            <p:ph type="sldNum" sz="quarter" idx="3"/>
          </p:nvPr>
        </p:nvSpPr>
        <p:spPr>
          <a:xfrm>
            <a:off x="3934969" y="8805841"/>
            <a:ext cx="3010323" cy="463550"/>
          </a:xfrm>
          <a:prstGeom prst="rect">
            <a:avLst/>
          </a:prstGeom>
        </p:spPr>
        <p:txBody>
          <a:bodyPr vert="horz" lIns="92665" tIns="46333" rIns="92665" bIns="46333" rtlCol="0" anchor="b"/>
          <a:lstStyle>
            <a:lvl1pPr algn="r">
              <a:defRPr sz="1200"/>
            </a:lvl1pPr>
          </a:lstStyle>
          <a:p>
            <a:fld id="{20C5991A-B653-43D3-8550-F98333E3002F}"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98978C-DC40-4CD8-AADC-1788DD57DCC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199754-F3AB-4E17-98CB-54E7AD2786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746279-5E2D-4BBF-B28A-0B56EBC2401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10543A-71D8-4243-8AC0-0511A6CF74E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36B1B0-3B55-4E76-9A7C-3CB6236D0C5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9088146-5F71-4640-8A22-D166C6572AF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66AE696-1F64-492B-A922-AA1044019B7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FBEA386-52F4-4AF8-9A63-70E7DE67225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CDE86C2-1393-483C-9230-E7F31E37C74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5BD39A-1808-43C6-BD3E-65C00BDF4A8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650C6C4-8896-43D9-AF7A-06A0F86828E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5C5B0F8E-636B-4589-9007-CEF85B03E3B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2.bin"/><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18.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838200"/>
            <a:ext cx="7772400" cy="1470025"/>
          </a:xfrm>
        </p:spPr>
        <p:txBody>
          <a:bodyPr/>
          <a:lstStyle/>
          <a:p>
            <a:pPr eaLnBrk="1" hangingPunct="1"/>
            <a:r>
              <a:rPr lang="en-US" smtClean="0"/>
              <a:t>An Introduction to Pairing Based Cryptography</a:t>
            </a:r>
          </a:p>
        </p:txBody>
      </p:sp>
      <p:sp>
        <p:nvSpPr>
          <p:cNvPr id="7171" name="Rectangle 3"/>
          <p:cNvSpPr>
            <a:spLocks noGrp="1" noChangeArrowheads="1"/>
          </p:cNvSpPr>
          <p:nvPr>
            <p:ph type="subTitle" idx="1"/>
          </p:nvPr>
        </p:nvSpPr>
        <p:spPr>
          <a:xfrm>
            <a:off x="1371600" y="4495800"/>
            <a:ext cx="6400800" cy="1752600"/>
          </a:xfrm>
        </p:spPr>
        <p:txBody>
          <a:bodyPr/>
          <a:lstStyle/>
          <a:p>
            <a:pPr eaLnBrk="1" hangingPunct="1"/>
            <a:endParaRPr lang="en-US" smtClean="0"/>
          </a:p>
          <a:p>
            <a:pPr eaLnBrk="1" hangingPunct="1"/>
            <a:r>
              <a:rPr lang="en-US" sz="2400" smtClean="0"/>
              <a:t>Dustin Moody</a:t>
            </a:r>
          </a:p>
          <a:p>
            <a:pPr eaLnBrk="1" hangingPunct="1"/>
            <a:r>
              <a:rPr lang="en-US" sz="2400" smtClean="0"/>
              <a:t>October 31, 2008</a:t>
            </a:r>
          </a:p>
        </p:txBody>
      </p:sp>
      <p:pic>
        <p:nvPicPr>
          <p:cNvPr id="7172" name="Picture 4" descr="curveplot"/>
          <p:cNvPicPr>
            <a:picLocks noChangeAspect="1" noChangeArrowheads="1"/>
          </p:cNvPicPr>
          <p:nvPr/>
        </p:nvPicPr>
        <p:blipFill>
          <a:blip r:embed="rId2"/>
          <a:srcRect/>
          <a:stretch>
            <a:fillRect/>
          </a:stretch>
        </p:blipFill>
        <p:spPr bwMode="auto">
          <a:xfrm>
            <a:off x="3657600" y="2514600"/>
            <a:ext cx="175895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762000" y="457200"/>
            <a:ext cx="7620000" cy="701675"/>
          </a:xfrm>
          <a:prstGeom prst="rect">
            <a:avLst/>
          </a:prstGeom>
          <a:noFill/>
          <a:ln w="9525">
            <a:noFill/>
            <a:miter lim="800000"/>
            <a:headEnd/>
            <a:tailEnd/>
          </a:ln>
        </p:spPr>
        <p:txBody>
          <a:bodyPr>
            <a:spAutoFit/>
          </a:bodyPr>
          <a:lstStyle/>
          <a:p>
            <a:pPr algn="ctr"/>
            <a:r>
              <a:rPr lang="en-US" sz="2200"/>
              <a:t>One Round Tripartite Key Exchange</a:t>
            </a:r>
          </a:p>
          <a:p>
            <a:endParaRPr lang="en-US"/>
          </a:p>
        </p:txBody>
      </p:sp>
      <p:sp>
        <p:nvSpPr>
          <p:cNvPr id="12291" name="Line 3"/>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
        <p:nvSpPr>
          <p:cNvPr id="12292" name="Text Box 4"/>
          <p:cNvSpPr txBox="1">
            <a:spLocks noChangeArrowheads="1"/>
          </p:cNvSpPr>
          <p:nvPr/>
        </p:nvSpPr>
        <p:spPr bwMode="auto">
          <a:xfrm>
            <a:off x="685800" y="1143000"/>
            <a:ext cx="7467600" cy="366713"/>
          </a:xfrm>
          <a:prstGeom prst="rect">
            <a:avLst/>
          </a:prstGeom>
          <a:noFill/>
          <a:ln w="9525">
            <a:noFill/>
            <a:miter lim="800000"/>
            <a:headEnd/>
            <a:tailEnd/>
          </a:ln>
        </p:spPr>
        <p:txBody>
          <a:bodyPr>
            <a:spAutoFit/>
          </a:bodyPr>
          <a:lstStyle/>
          <a:p>
            <a:pPr>
              <a:spcBef>
                <a:spcPct val="50000"/>
              </a:spcBef>
            </a:pPr>
            <a:endParaRPr lang="en-US">
              <a:cs typeface="Arial" pitchFamily="34" charset="0"/>
            </a:endParaRPr>
          </a:p>
        </p:txBody>
      </p:sp>
      <p:pic>
        <p:nvPicPr>
          <p:cNvPr id="12293" name="Picture 9" descr="DH3_1"/>
          <p:cNvPicPr>
            <a:picLocks noChangeAspect="1" noChangeArrowheads="1"/>
          </p:cNvPicPr>
          <p:nvPr/>
        </p:nvPicPr>
        <p:blipFill>
          <a:blip r:embed="rId2"/>
          <a:srcRect l="7034" t="10414" r="53822" b="55641"/>
          <a:stretch>
            <a:fillRect/>
          </a:stretch>
        </p:blipFill>
        <p:spPr bwMode="auto">
          <a:xfrm>
            <a:off x="2667000" y="990600"/>
            <a:ext cx="2819400" cy="1938338"/>
          </a:xfrm>
          <a:prstGeom prst="rect">
            <a:avLst/>
          </a:prstGeom>
          <a:noFill/>
          <a:ln w="9525">
            <a:noFill/>
            <a:miter lim="800000"/>
            <a:headEnd/>
            <a:tailEnd/>
          </a:ln>
        </p:spPr>
      </p:pic>
      <p:sp>
        <p:nvSpPr>
          <p:cNvPr id="12294" name="Text Box 11"/>
          <p:cNvSpPr txBox="1">
            <a:spLocks noChangeArrowheads="1"/>
          </p:cNvSpPr>
          <p:nvPr/>
        </p:nvSpPr>
        <p:spPr bwMode="auto">
          <a:xfrm>
            <a:off x="838200" y="990600"/>
            <a:ext cx="6781800" cy="717550"/>
          </a:xfrm>
          <a:prstGeom prst="rect">
            <a:avLst/>
          </a:prstGeom>
          <a:noFill/>
          <a:ln w="9525">
            <a:noFill/>
            <a:miter lim="800000"/>
            <a:headEnd/>
            <a:tailEnd/>
          </a:ln>
        </p:spPr>
        <p:txBody>
          <a:bodyPr>
            <a:spAutoFit/>
          </a:bodyPr>
          <a:lstStyle/>
          <a:p>
            <a:pPr algn="r">
              <a:spcBef>
                <a:spcPct val="50000"/>
              </a:spcBef>
            </a:pPr>
            <a:r>
              <a:rPr lang="en-US" sz="1400"/>
              <a:t>2000 (Joux)</a:t>
            </a:r>
          </a:p>
          <a:p>
            <a:pPr>
              <a:spcBef>
                <a:spcPct val="50000"/>
              </a:spcBef>
            </a:pPr>
            <a:endParaRPr lang="en-US"/>
          </a:p>
        </p:txBody>
      </p:sp>
      <p:sp>
        <p:nvSpPr>
          <p:cNvPr id="12295" name="Text Box 13"/>
          <p:cNvSpPr txBox="1">
            <a:spLocks noChangeArrowheads="1"/>
          </p:cNvSpPr>
          <p:nvPr/>
        </p:nvSpPr>
        <p:spPr bwMode="auto">
          <a:xfrm>
            <a:off x="1371600" y="2590800"/>
            <a:ext cx="6553200" cy="2430463"/>
          </a:xfrm>
          <a:prstGeom prst="rect">
            <a:avLst/>
          </a:prstGeom>
          <a:noFill/>
          <a:ln w="9525">
            <a:noFill/>
            <a:miter lim="800000"/>
            <a:headEnd/>
            <a:tailEnd/>
          </a:ln>
        </p:spPr>
        <p:txBody>
          <a:bodyPr>
            <a:spAutoFit/>
          </a:bodyPr>
          <a:lstStyle/>
          <a:p>
            <a:pPr marL="342900" indent="-342900">
              <a:spcBef>
                <a:spcPct val="50000"/>
              </a:spcBef>
              <a:buFontTx/>
              <a:buAutoNum type="arabicParenR"/>
            </a:pPr>
            <a:endParaRPr lang="en-US" dirty="0"/>
          </a:p>
          <a:p>
            <a:pPr marL="342900" indent="-342900">
              <a:spcBef>
                <a:spcPct val="50000"/>
              </a:spcBef>
              <a:buFontTx/>
              <a:buAutoNum type="arabicParenR"/>
            </a:pPr>
            <a:r>
              <a:rPr lang="en-US" dirty="0"/>
              <a:t>Alice sends [</a:t>
            </a:r>
            <a:r>
              <a:rPr lang="en-US" i="1" dirty="0"/>
              <a:t>a</a:t>
            </a:r>
            <a:r>
              <a:rPr lang="en-US" dirty="0"/>
              <a:t>]</a:t>
            </a:r>
            <a:r>
              <a:rPr lang="en-US" i="1" dirty="0"/>
              <a:t>P</a:t>
            </a:r>
            <a:r>
              <a:rPr lang="en-US" dirty="0"/>
              <a:t> to Bob and </a:t>
            </a:r>
            <a:r>
              <a:rPr lang="en-US" dirty="0" smtClean="0"/>
              <a:t>Chris</a:t>
            </a:r>
            <a:endParaRPr lang="en-US" dirty="0"/>
          </a:p>
          <a:p>
            <a:pPr marL="342900" indent="-342900">
              <a:spcBef>
                <a:spcPct val="50000"/>
              </a:spcBef>
              <a:buFontTx/>
              <a:buAutoNum type="arabicParenR"/>
            </a:pPr>
            <a:r>
              <a:rPr lang="en-US" dirty="0"/>
              <a:t>Bob sends [</a:t>
            </a:r>
            <a:r>
              <a:rPr lang="en-US" i="1" dirty="0"/>
              <a:t>b</a:t>
            </a:r>
            <a:r>
              <a:rPr lang="en-US" dirty="0"/>
              <a:t>]</a:t>
            </a:r>
            <a:r>
              <a:rPr lang="en-US" i="1" dirty="0"/>
              <a:t>P</a:t>
            </a:r>
            <a:r>
              <a:rPr lang="en-US" dirty="0"/>
              <a:t> to Alice and </a:t>
            </a:r>
            <a:r>
              <a:rPr lang="en-US" dirty="0" smtClean="0"/>
              <a:t>Chris</a:t>
            </a:r>
            <a:endParaRPr lang="en-US" dirty="0"/>
          </a:p>
          <a:p>
            <a:pPr marL="342900" indent="-342900">
              <a:spcBef>
                <a:spcPct val="50000"/>
              </a:spcBef>
              <a:buFontTx/>
              <a:buAutoNum type="arabicParenR"/>
            </a:pPr>
            <a:r>
              <a:rPr lang="en-US" dirty="0"/>
              <a:t>Chris sends [</a:t>
            </a:r>
            <a:r>
              <a:rPr lang="en-US" i="1" dirty="0"/>
              <a:t>c</a:t>
            </a:r>
            <a:r>
              <a:rPr lang="en-US" dirty="0"/>
              <a:t>]</a:t>
            </a:r>
            <a:r>
              <a:rPr lang="en-US" i="1" dirty="0"/>
              <a:t>P</a:t>
            </a:r>
            <a:r>
              <a:rPr lang="en-US" dirty="0"/>
              <a:t> to Alice and Bob</a:t>
            </a:r>
          </a:p>
          <a:p>
            <a:pPr marL="342900" indent="-342900">
              <a:spcBef>
                <a:spcPct val="50000"/>
              </a:spcBef>
              <a:buFontTx/>
              <a:buAutoNum type="arabicParenR"/>
            </a:pPr>
            <a:r>
              <a:rPr lang="en-US" dirty="0"/>
              <a:t>All can compute the key </a:t>
            </a:r>
            <a:r>
              <a:rPr lang="en-US" i="1" dirty="0"/>
              <a:t>e</a:t>
            </a:r>
            <a:r>
              <a:rPr lang="en-US" dirty="0"/>
              <a:t>(</a:t>
            </a:r>
            <a:r>
              <a:rPr lang="en-US" i="1" dirty="0"/>
              <a:t>P,P</a:t>
            </a:r>
            <a:r>
              <a:rPr lang="en-US" dirty="0"/>
              <a:t>)</a:t>
            </a:r>
            <a:r>
              <a:rPr lang="en-US" i="1" baseline="30000" dirty="0" err="1"/>
              <a:t>abc</a:t>
            </a:r>
            <a:r>
              <a:rPr lang="en-US" i="1" dirty="0"/>
              <a:t>.</a:t>
            </a:r>
          </a:p>
          <a:p>
            <a:pPr marL="342900" indent="-342900">
              <a:spcBef>
                <a:spcPct val="50000"/>
              </a:spcBef>
            </a:pPr>
            <a:r>
              <a:rPr lang="en-US" i="1" baseline="30000" dirty="0"/>
              <a:t>		</a:t>
            </a:r>
            <a:r>
              <a:rPr lang="en-US" dirty="0"/>
              <a:t>(For example, Alice computes </a:t>
            </a:r>
            <a:r>
              <a:rPr lang="en-US" i="1" dirty="0"/>
              <a:t>e</a:t>
            </a:r>
            <a:r>
              <a:rPr lang="en-US" dirty="0"/>
              <a:t>([</a:t>
            </a:r>
            <a:r>
              <a:rPr lang="en-US" i="1" dirty="0"/>
              <a:t>b</a:t>
            </a:r>
            <a:r>
              <a:rPr lang="en-US" dirty="0"/>
              <a:t>]</a:t>
            </a:r>
            <a:r>
              <a:rPr lang="en-US" i="1" dirty="0"/>
              <a:t>P,</a:t>
            </a:r>
            <a:r>
              <a:rPr lang="en-US" dirty="0"/>
              <a:t>[</a:t>
            </a:r>
            <a:r>
              <a:rPr lang="en-US" i="1" dirty="0"/>
              <a:t>c</a:t>
            </a:r>
            <a:r>
              <a:rPr lang="en-US" dirty="0"/>
              <a:t>]</a:t>
            </a:r>
            <a:r>
              <a:rPr lang="en-US" i="1" dirty="0"/>
              <a:t>P</a:t>
            </a:r>
            <a:r>
              <a:rPr lang="en-US" dirty="0"/>
              <a:t>)</a:t>
            </a:r>
            <a:r>
              <a:rPr lang="en-US" i="1" baseline="30000" dirty="0"/>
              <a:t>a</a:t>
            </a:r>
            <a:r>
              <a:rPr lang="en-US" dirty="0"/>
              <a:t>.)</a:t>
            </a:r>
            <a:endParaRPr lang="en-US" i="1" baseline="30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2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762000" y="457200"/>
            <a:ext cx="7620000" cy="701675"/>
          </a:xfrm>
          <a:prstGeom prst="rect">
            <a:avLst/>
          </a:prstGeom>
          <a:noFill/>
          <a:ln w="9525">
            <a:noFill/>
            <a:miter lim="800000"/>
            <a:headEnd/>
            <a:tailEnd/>
          </a:ln>
        </p:spPr>
        <p:txBody>
          <a:bodyPr>
            <a:spAutoFit/>
          </a:bodyPr>
          <a:lstStyle/>
          <a:p>
            <a:pPr algn="ctr"/>
            <a:r>
              <a:rPr lang="en-US" sz="2200"/>
              <a:t>Security</a:t>
            </a:r>
          </a:p>
          <a:p>
            <a:endParaRPr lang="en-US"/>
          </a:p>
        </p:txBody>
      </p:sp>
      <p:sp>
        <p:nvSpPr>
          <p:cNvPr id="13315" name="Line 3"/>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
        <p:nvSpPr>
          <p:cNvPr id="13316" name="Text Box 4"/>
          <p:cNvSpPr txBox="1">
            <a:spLocks noChangeArrowheads="1"/>
          </p:cNvSpPr>
          <p:nvPr/>
        </p:nvSpPr>
        <p:spPr bwMode="auto">
          <a:xfrm>
            <a:off x="685800" y="1143000"/>
            <a:ext cx="7467600" cy="366713"/>
          </a:xfrm>
          <a:prstGeom prst="rect">
            <a:avLst/>
          </a:prstGeom>
          <a:noFill/>
          <a:ln w="9525">
            <a:noFill/>
            <a:miter lim="800000"/>
            <a:headEnd/>
            <a:tailEnd/>
          </a:ln>
        </p:spPr>
        <p:txBody>
          <a:bodyPr>
            <a:spAutoFit/>
          </a:bodyPr>
          <a:lstStyle/>
          <a:p>
            <a:pPr>
              <a:spcBef>
                <a:spcPct val="50000"/>
              </a:spcBef>
            </a:pPr>
            <a:endParaRPr lang="en-US">
              <a:cs typeface="Arial" pitchFamily="34" charset="0"/>
            </a:endParaRPr>
          </a:p>
        </p:txBody>
      </p:sp>
      <p:sp>
        <p:nvSpPr>
          <p:cNvPr id="13317" name="Text Box 6"/>
          <p:cNvSpPr txBox="1">
            <a:spLocks noChangeArrowheads="1"/>
          </p:cNvSpPr>
          <p:nvPr/>
        </p:nvSpPr>
        <p:spPr bwMode="auto">
          <a:xfrm>
            <a:off x="838200" y="990600"/>
            <a:ext cx="6781800" cy="717550"/>
          </a:xfrm>
          <a:prstGeom prst="rect">
            <a:avLst/>
          </a:prstGeom>
          <a:noFill/>
          <a:ln w="9525">
            <a:noFill/>
            <a:miter lim="800000"/>
            <a:headEnd/>
            <a:tailEnd/>
          </a:ln>
        </p:spPr>
        <p:txBody>
          <a:bodyPr>
            <a:spAutoFit/>
          </a:bodyPr>
          <a:lstStyle/>
          <a:p>
            <a:pPr algn="r">
              <a:spcBef>
                <a:spcPct val="50000"/>
              </a:spcBef>
            </a:pPr>
            <a:endParaRPr lang="en-US" sz="1400"/>
          </a:p>
          <a:p>
            <a:pPr>
              <a:spcBef>
                <a:spcPct val="50000"/>
              </a:spcBef>
            </a:pPr>
            <a:endParaRPr lang="en-US"/>
          </a:p>
        </p:txBody>
      </p:sp>
      <p:pic>
        <p:nvPicPr>
          <p:cNvPr id="13318" name="Picture 8" descr="DH"/>
          <p:cNvPicPr>
            <a:picLocks noChangeAspect="1" noChangeArrowheads="1"/>
          </p:cNvPicPr>
          <p:nvPr/>
        </p:nvPicPr>
        <p:blipFill>
          <a:blip r:embed="rId2"/>
          <a:srcRect l="8197" t="9821" r="46764" b="69684"/>
          <a:stretch>
            <a:fillRect/>
          </a:stretch>
        </p:blipFill>
        <p:spPr bwMode="auto">
          <a:xfrm>
            <a:off x="6477000" y="1524000"/>
            <a:ext cx="2133600" cy="776288"/>
          </a:xfrm>
          <a:prstGeom prst="rect">
            <a:avLst/>
          </a:prstGeom>
          <a:noFill/>
          <a:ln w="9525">
            <a:noFill/>
            <a:miter lim="800000"/>
            <a:headEnd/>
            <a:tailEnd/>
          </a:ln>
        </p:spPr>
      </p:pic>
      <p:sp>
        <p:nvSpPr>
          <p:cNvPr id="13319" name="Text Box 9"/>
          <p:cNvSpPr txBox="1">
            <a:spLocks noChangeArrowheads="1"/>
          </p:cNvSpPr>
          <p:nvPr/>
        </p:nvSpPr>
        <p:spPr bwMode="auto">
          <a:xfrm>
            <a:off x="838200" y="990600"/>
            <a:ext cx="5715000" cy="1879600"/>
          </a:xfrm>
          <a:prstGeom prst="rect">
            <a:avLst/>
          </a:prstGeom>
          <a:noFill/>
          <a:ln w="9525">
            <a:noFill/>
            <a:miter lim="800000"/>
            <a:headEnd/>
            <a:tailEnd/>
          </a:ln>
        </p:spPr>
        <p:txBody>
          <a:bodyPr>
            <a:spAutoFit/>
          </a:bodyPr>
          <a:lstStyle/>
          <a:p>
            <a:pPr>
              <a:spcBef>
                <a:spcPct val="50000"/>
              </a:spcBef>
            </a:pPr>
            <a:endParaRPr lang="en-US"/>
          </a:p>
          <a:p>
            <a:pPr>
              <a:spcBef>
                <a:spcPct val="50000"/>
              </a:spcBef>
            </a:pPr>
            <a:r>
              <a:rPr lang="en-US"/>
              <a:t>For the Diffie-Hellman key exchange, security is based on the (DH) problem:</a:t>
            </a:r>
          </a:p>
          <a:p>
            <a:pPr>
              <a:spcBef>
                <a:spcPct val="50000"/>
              </a:spcBef>
            </a:pPr>
            <a:r>
              <a:rPr lang="en-US"/>
              <a:t>	Given </a:t>
            </a:r>
            <a:r>
              <a:rPr lang="en-US" i="1"/>
              <a:t>P</a:t>
            </a:r>
            <a:r>
              <a:rPr lang="en-US"/>
              <a:t>, [</a:t>
            </a:r>
            <a:r>
              <a:rPr lang="en-US" i="1"/>
              <a:t>a</a:t>
            </a:r>
            <a:r>
              <a:rPr lang="en-US"/>
              <a:t>]</a:t>
            </a:r>
            <a:r>
              <a:rPr lang="en-US" i="1"/>
              <a:t>P</a:t>
            </a:r>
            <a:r>
              <a:rPr lang="en-US"/>
              <a:t>, and [</a:t>
            </a:r>
            <a:r>
              <a:rPr lang="en-US" i="1"/>
              <a:t>b</a:t>
            </a:r>
            <a:r>
              <a:rPr lang="en-US"/>
              <a:t>]</a:t>
            </a:r>
            <a:r>
              <a:rPr lang="en-US" i="1"/>
              <a:t>P</a:t>
            </a:r>
            <a:r>
              <a:rPr lang="en-US"/>
              <a:t>, compute [</a:t>
            </a:r>
            <a:r>
              <a:rPr lang="en-US" i="1"/>
              <a:t>ab</a:t>
            </a:r>
            <a:r>
              <a:rPr lang="en-US"/>
              <a:t>]</a:t>
            </a:r>
            <a:r>
              <a:rPr lang="en-US" i="1"/>
              <a:t>P</a:t>
            </a:r>
            <a:r>
              <a:rPr lang="en-US"/>
              <a:t>.</a:t>
            </a:r>
          </a:p>
          <a:p>
            <a:pPr>
              <a:spcBef>
                <a:spcPct val="50000"/>
              </a:spcBef>
            </a:pPr>
            <a:endParaRPr lang="en-US"/>
          </a:p>
        </p:txBody>
      </p:sp>
      <p:pic>
        <p:nvPicPr>
          <p:cNvPr id="13320" name="Picture 10" descr="DH3_1"/>
          <p:cNvPicPr>
            <a:picLocks noChangeAspect="1" noChangeArrowheads="1"/>
          </p:cNvPicPr>
          <p:nvPr/>
        </p:nvPicPr>
        <p:blipFill>
          <a:blip r:embed="rId3"/>
          <a:srcRect l="7034" t="10414" r="53822" b="55641"/>
          <a:stretch>
            <a:fillRect/>
          </a:stretch>
        </p:blipFill>
        <p:spPr bwMode="auto">
          <a:xfrm>
            <a:off x="6705600" y="3429000"/>
            <a:ext cx="2286000" cy="1571625"/>
          </a:xfrm>
          <a:prstGeom prst="rect">
            <a:avLst/>
          </a:prstGeom>
          <a:noFill/>
          <a:ln w="9525">
            <a:noFill/>
            <a:miter lim="800000"/>
            <a:headEnd/>
            <a:tailEnd/>
          </a:ln>
        </p:spPr>
      </p:pic>
      <p:sp>
        <p:nvSpPr>
          <p:cNvPr id="13321" name="Text Box 11"/>
          <p:cNvSpPr txBox="1">
            <a:spLocks noChangeArrowheads="1"/>
          </p:cNvSpPr>
          <p:nvPr/>
        </p:nvSpPr>
        <p:spPr bwMode="auto">
          <a:xfrm>
            <a:off x="838200" y="3124200"/>
            <a:ext cx="7086600" cy="3525838"/>
          </a:xfrm>
          <a:prstGeom prst="rect">
            <a:avLst/>
          </a:prstGeom>
          <a:noFill/>
          <a:ln w="9525">
            <a:noFill/>
            <a:miter lim="800000"/>
            <a:headEnd/>
            <a:tailEnd/>
          </a:ln>
        </p:spPr>
        <p:txBody>
          <a:bodyPr>
            <a:spAutoFit/>
          </a:bodyPr>
          <a:lstStyle/>
          <a:p>
            <a:r>
              <a:rPr lang="en-US"/>
              <a:t>For Joux’s tripartite exchange, security is based on the Bilinear Diffie-Hellman (BDH) problem:</a:t>
            </a:r>
          </a:p>
          <a:p>
            <a:r>
              <a:rPr lang="en-US"/>
              <a:t>	</a:t>
            </a:r>
          </a:p>
          <a:p>
            <a:r>
              <a:rPr lang="en-US"/>
              <a:t>	Given </a:t>
            </a:r>
            <a:r>
              <a:rPr lang="en-US" i="1"/>
              <a:t>P</a:t>
            </a:r>
            <a:r>
              <a:rPr lang="en-US"/>
              <a:t>, [</a:t>
            </a:r>
            <a:r>
              <a:rPr lang="en-US" i="1"/>
              <a:t>a</a:t>
            </a:r>
            <a:r>
              <a:rPr lang="en-US"/>
              <a:t>]</a:t>
            </a:r>
            <a:r>
              <a:rPr lang="en-US" i="1"/>
              <a:t>P</a:t>
            </a:r>
            <a:r>
              <a:rPr lang="en-US"/>
              <a:t>, [</a:t>
            </a:r>
            <a:r>
              <a:rPr lang="en-US" i="1"/>
              <a:t>b</a:t>
            </a:r>
            <a:r>
              <a:rPr lang="en-US"/>
              <a:t>]</a:t>
            </a:r>
            <a:r>
              <a:rPr lang="en-US" i="1"/>
              <a:t>P</a:t>
            </a:r>
            <a:r>
              <a:rPr lang="en-US"/>
              <a:t>, and [</a:t>
            </a:r>
            <a:r>
              <a:rPr lang="en-US" i="1"/>
              <a:t>c</a:t>
            </a:r>
            <a:r>
              <a:rPr lang="en-US"/>
              <a:t>]</a:t>
            </a:r>
            <a:r>
              <a:rPr lang="en-US" i="1"/>
              <a:t>P</a:t>
            </a:r>
            <a:r>
              <a:rPr lang="en-US"/>
              <a:t>, compute </a:t>
            </a:r>
            <a:r>
              <a:rPr lang="en-US" i="1"/>
              <a:t>e</a:t>
            </a:r>
            <a:r>
              <a:rPr lang="en-US"/>
              <a:t>(</a:t>
            </a:r>
            <a:r>
              <a:rPr lang="en-US" i="1"/>
              <a:t>P</a:t>
            </a:r>
            <a:r>
              <a:rPr lang="en-US"/>
              <a:t>,</a:t>
            </a:r>
            <a:r>
              <a:rPr lang="en-US" i="1"/>
              <a:t>P</a:t>
            </a:r>
            <a:r>
              <a:rPr lang="en-US"/>
              <a:t>)</a:t>
            </a:r>
            <a:r>
              <a:rPr lang="en-US" i="1" baseline="30000"/>
              <a:t>abc</a:t>
            </a:r>
            <a:r>
              <a:rPr lang="en-US"/>
              <a:t>.</a:t>
            </a:r>
          </a:p>
          <a:p>
            <a:endParaRPr lang="en-US"/>
          </a:p>
          <a:p>
            <a:endParaRPr lang="en-US"/>
          </a:p>
          <a:p>
            <a:r>
              <a:rPr lang="en-US"/>
              <a:t>Clearly, if one can solve the discrete log problem, then one can solve the Diffie-Hellman problem.</a:t>
            </a:r>
          </a:p>
          <a:p>
            <a:endParaRPr lang="en-US"/>
          </a:p>
          <a:p>
            <a:r>
              <a:rPr lang="en-US"/>
              <a:t>Anyone who can solve the Diffie-Hellman problem can solve the bilinear Diffie-Hellman problem.</a:t>
            </a:r>
          </a:p>
          <a:p>
            <a:pPr>
              <a:spcBef>
                <a:spcPct val="50000"/>
              </a:spcBef>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3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21">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321">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321">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3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3321">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32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762000" y="457200"/>
            <a:ext cx="7620000" cy="701675"/>
          </a:xfrm>
          <a:prstGeom prst="rect">
            <a:avLst/>
          </a:prstGeom>
          <a:noFill/>
          <a:ln w="9525">
            <a:noFill/>
            <a:miter lim="800000"/>
            <a:headEnd/>
            <a:tailEnd/>
          </a:ln>
        </p:spPr>
        <p:txBody>
          <a:bodyPr>
            <a:spAutoFit/>
          </a:bodyPr>
          <a:lstStyle/>
          <a:p>
            <a:pPr algn="ctr"/>
            <a:r>
              <a:rPr lang="en-US" sz="2200"/>
              <a:t>Separating DH and DDH</a:t>
            </a:r>
          </a:p>
          <a:p>
            <a:endParaRPr lang="en-US"/>
          </a:p>
        </p:txBody>
      </p:sp>
      <p:sp>
        <p:nvSpPr>
          <p:cNvPr id="14339" name="Line 3"/>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
        <p:nvSpPr>
          <p:cNvPr id="14340" name="Text Box 4"/>
          <p:cNvSpPr txBox="1">
            <a:spLocks noChangeArrowheads="1"/>
          </p:cNvSpPr>
          <p:nvPr/>
        </p:nvSpPr>
        <p:spPr bwMode="auto">
          <a:xfrm>
            <a:off x="685800" y="1143000"/>
            <a:ext cx="7467600" cy="366713"/>
          </a:xfrm>
          <a:prstGeom prst="rect">
            <a:avLst/>
          </a:prstGeom>
          <a:noFill/>
          <a:ln w="9525">
            <a:noFill/>
            <a:miter lim="800000"/>
            <a:headEnd/>
            <a:tailEnd/>
          </a:ln>
        </p:spPr>
        <p:txBody>
          <a:bodyPr>
            <a:spAutoFit/>
          </a:bodyPr>
          <a:lstStyle/>
          <a:p>
            <a:pPr>
              <a:spcBef>
                <a:spcPct val="50000"/>
              </a:spcBef>
            </a:pPr>
            <a:endParaRPr lang="en-US">
              <a:cs typeface="Arial" pitchFamily="34" charset="0"/>
            </a:endParaRPr>
          </a:p>
        </p:txBody>
      </p:sp>
      <p:sp>
        <p:nvSpPr>
          <p:cNvPr id="14341" name="Text Box 5"/>
          <p:cNvSpPr txBox="1">
            <a:spLocks noChangeArrowheads="1"/>
          </p:cNvSpPr>
          <p:nvPr/>
        </p:nvSpPr>
        <p:spPr bwMode="auto">
          <a:xfrm>
            <a:off x="838200" y="990600"/>
            <a:ext cx="6781800" cy="717550"/>
          </a:xfrm>
          <a:prstGeom prst="rect">
            <a:avLst/>
          </a:prstGeom>
          <a:noFill/>
          <a:ln w="9525">
            <a:noFill/>
            <a:miter lim="800000"/>
            <a:headEnd/>
            <a:tailEnd/>
          </a:ln>
        </p:spPr>
        <p:txBody>
          <a:bodyPr>
            <a:spAutoFit/>
          </a:bodyPr>
          <a:lstStyle/>
          <a:p>
            <a:pPr algn="r">
              <a:spcBef>
                <a:spcPct val="50000"/>
              </a:spcBef>
            </a:pPr>
            <a:endParaRPr lang="en-US" sz="1400"/>
          </a:p>
          <a:p>
            <a:pPr>
              <a:spcBef>
                <a:spcPct val="50000"/>
              </a:spcBef>
            </a:pPr>
            <a:endParaRPr lang="en-US"/>
          </a:p>
        </p:txBody>
      </p:sp>
      <p:sp>
        <p:nvSpPr>
          <p:cNvPr id="14342" name="Text Box 10"/>
          <p:cNvSpPr txBox="1">
            <a:spLocks noChangeArrowheads="1"/>
          </p:cNvSpPr>
          <p:nvPr/>
        </p:nvSpPr>
        <p:spPr bwMode="auto">
          <a:xfrm>
            <a:off x="838200" y="990600"/>
            <a:ext cx="7239000" cy="5493812"/>
          </a:xfrm>
          <a:prstGeom prst="rect">
            <a:avLst/>
          </a:prstGeom>
          <a:noFill/>
          <a:ln w="9525">
            <a:noFill/>
            <a:miter lim="800000"/>
            <a:headEnd/>
            <a:tailEnd/>
          </a:ln>
        </p:spPr>
        <p:txBody>
          <a:bodyPr>
            <a:spAutoFit/>
          </a:bodyPr>
          <a:lstStyle/>
          <a:p>
            <a:pPr>
              <a:spcBef>
                <a:spcPct val="50000"/>
              </a:spcBef>
            </a:pPr>
            <a:r>
              <a:rPr lang="en-US" dirty="0"/>
              <a:t>The decision </a:t>
            </a:r>
            <a:r>
              <a:rPr lang="en-US" dirty="0" err="1"/>
              <a:t>Diffie</a:t>
            </a:r>
            <a:r>
              <a:rPr lang="en-US" dirty="0"/>
              <a:t>-Hellman (DDH) problem is:</a:t>
            </a:r>
          </a:p>
          <a:p>
            <a:pPr>
              <a:spcBef>
                <a:spcPct val="50000"/>
              </a:spcBef>
            </a:pPr>
            <a:r>
              <a:rPr lang="en-US" dirty="0"/>
              <a:t>	Given </a:t>
            </a:r>
            <a:r>
              <a:rPr lang="en-US" i="1" dirty="0"/>
              <a:t>P</a:t>
            </a:r>
            <a:r>
              <a:rPr lang="en-US" dirty="0"/>
              <a:t>, [</a:t>
            </a:r>
            <a:r>
              <a:rPr lang="en-US" i="1" dirty="0"/>
              <a:t>a</a:t>
            </a:r>
            <a:r>
              <a:rPr lang="en-US" dirty="0"/>
              <a:t>]</a:t>
            </a:r>
            <a:r>
              <a:rPr lang="en-US" i="1" dirty="0"/>
              <a:t>P</a:t>
            </a:r>
            <a:r>
              <a:rPr lang="en-US" dirty="0"/>
              <a:t>, </a:t>
            </a:r>
            <a:r>
              <a:rPr lang="en-US" i="1" dirty="0"/>
              <a:t>b</a:t>
            </a:r>
            <a:r>
              <a:rPr lang="en-US" dirty="0"/>
              <a:t>[</a:t>
            </a:r>
            <a:r>
              <a:rPr lang="en-US" i="1" dirty="0"/>
              <a:t>P</a:t>
            </a:r>
            <a:r>
              <a:rPr lang="en-US" dirty="0"/>
              <a:t>], and </a:t>
            </a:r>
            <a:r>
              <a:rPr lang="en-US" i="1" dirty="0"/>
              <a:t>Q</a:t>
            </a:r>
            <a:r>
              <a:rPr lang="en-US" dirty="0"/>
              <a:t>, determine if </a:t>
            </a:r>
            <a:r>
              <a:rPr lang="en-US" i="1" dirty="0"/>
              <a:t>Q</a:t>
            </a:r>
            <a:r>
              <a:rPr lang="en-US" dirty="0"/>
              <a:t> = [</a:t>
            </a:r>
            <a:r>
              <a:rPr lang="en-US" i="1" dirty="0" err="1"/>
              <a:t>ab</a:t>
            </a:r>
            <a:r>
              <a:rPr lang="en-US" dirty="0"/>
              <a:t>]</a:t>
            </a:r>
            <a:r>
              <a:rPr lang="en-US" i="1" dirty="0"/>
              <a:t>P.</a:t>
            </a:r>
          </a:p>
          <a:p>
            <a:pPr>
              <a:spcBef>
                <a:spcPct val="50000"/>
              </a:spcBef>
            </a:pPr>
            <a:endParaRPr lang="en-US" i="1" dirty="0"/>
          </a:p>
          <a:p>
            <a:pPr>
              <a:spcBef>
                <a:spcPct val="50000"/>
              </a:spcBef>
            </a:pPr>
            <a:r>
              <a:rPr lang="en-US" dirty="0"/>
              <a:t>The DDH problem is no harder than the DH problem.</a:t>
            </a:r>
          </a:p>
          <a:p>
            <a:pPr>
              <a:spcBef>
                <a:spcPct val="50000"/>
              </a:spcBef>
            </a:pPr>
            <a:r>
              <a:rPr lang="en-US" dirty="0"/>
              <a:t>For awhile, there were no examples of groups where the DDH was strictly easier than the DH.  Such groups are called “gap </a:t>
            </a:r>
            <a:r>
              <a:rPr lang="en-US" dirty="0" err="1"/>
              <a:t>Diffie</a:t>
            </a:r>
            <a:r>
              <a:rPr lang="en-US" dirty="0"/>
              <a:t>-Hellman groups”.</a:t>
            </a:r>
          </a:p>
          <a:p>
            <a:pPr>
              <a:spcBef>
                <a:spcPct val="50000"/>
              </a:spcBef>
            </a:pPr>
            <a:endParaRPr lang="en-US" dirty="0"/>
          </a:p>
          <a:p>
            <a:pPr>
              <a:spcBef>
                <a:spcPct val="50000"/>
              </a:spcBef>
            </a:pPr>
            <a:r>
              <a:rPr lang="en-US" dirty="0"/>
              <a:t>Pairings make the DDH problem “easy”:</a:t>
            </a:r>
          </a:p>
          <a:p>
            <a:pPr>
              <a:spcBef>
                <a:spcPct val="50000"/>
              </a:spcBef>
            </a:pPr>
            <a:r>
              <a:rPr lang="en-US" dirty="0"/>
              <a:t>	1) Compute </a:t>
            </a:r>
            <a:r>
              <a:rPr lang="en-US" i="1" dirty="0"/>
              <a:t>e</a:t>
            </a:r>
            <a:r>
              <a:rPr lang="en-US" dirty="0"/>
              <a:t>(</a:t>
            </a:r>
            <a:r>
              <a:rPr lang="en-US" i="1" dirty="0"/>
              <a:t>P</a:t>
            </a:r>
            <a:r>
              <a:rPr lang="en-US" dirty="0"/>
              <a:t>,</a:t>
            </a:r>
            <a:r>
              <a:rPr lang="en-US" i="1" dirty="0"/>
              <a:t>Q</a:t>
            </a:r>
            <a:r>
              <a:rPr lang="en-US" dirty="0"/>
              <a:t>) </a:t>
            </a:r>
          </a:p>
          <a:p>
            <a:pPr>
              <a:spcBef>
                <a:spcPct val="50000"/>
              </a:spcBef>
            </a:pPr>
            <a:r>
              <a:rPr lang="en-US" dirty="0"/>
              <a:t>	2) Compute  </a:t>
            </a:r>
            <a:r>
              <a:rPr lang="en-US" i="1" dirty="0"/>
              <a:t>e</a:t>
            </a:r>
            <a:r>
              <a:rPr lang="en-US" dirty="0"/>
              <a:t>([</a:t>
            </a:r>
            <a:r>
              <a:rPr lang="en-US" i="1" dirty="0"/>
              <a:t>a</a:t>
            </a:r>
            <a:r>
              <a:rPr lang="en-US" dirty="0"/>
              <a:t>]</a:t>
            </a:r>
            <a:r>
              <a:rPr lang="en-US" i="1" dirty="0"/>
              <a:t>P</a:t>
            </a:r>
            <a:r>
              <a:rPr lang="en-US" dirty="0"/>
              <a:t>,[</a:t>
            </a:r>
            <a:r>
              <a:rPr lang="en-US" i="1" dirty="0"/>
              <a:t>b</a:t>
            </a:r>
            <a:r>
              <a:rPr lang="en-US" dirty="0"/>
              <a:t>]</a:t>
            </a:r>
            <a:r>
              <a:rPr lang="en-US" i="1" dirty="0"/>
              <a:t>P</a:t>
            </a:r>
            <a:r>
              <a:rPr lang="en-US" dirty="0"/>
              <a:t>)=</a:t>
            </a:r>
            <a:r>
              <a:rPr lang="en-US" i="1" dirty="0"/>
              <a:t>e</a:t>
            </a:r>
            <a:r>
              <a:rPr lang="en-US" dirty="0"/>
              <a:t>(</a:t>
            </a:r>
            <a:r>
              <a:rPr lang="en-US" i="1" dirty="0"/>
              <a:t>P</a:t>
            </a:r>
            <a:r>
              <a:rPr lang="en-US" dirty="0"/>
              <a:t>,</a:t>
            </a:r>
            <a:r>
              <a:rPr lang="en-US" i="1" dirty="0"/>
              <a:t>P</a:t>
            </a:r>
            <a:r>
              <a:rPr lang="en-US" dirty="0"/>
              <a:t>)</a:t>
            </a:r>
            <a:r>
              <a:rPr lang="en-US" i="1" baseline="30000" dirty="0" err="1"/>
              <a:t>ab</a:t>
            </a:r>
            <a:endParaRPr lang="en-US" i="1" baseline="30000" dirty="0"/>
          </a:p>
          <a:p>
            <a:pPr>
              <a:spcBef>
                <a:spcPct val="50000"/>
              </a:spcBef>
            </a:pPr>
            <a:r>
              <a:rPr lang="en-US" dirty="0"/>
              <a:t>	3) </a:t>
            </a:r>
            <a:r>
              <a:rPr lang="en-US" i="1" dirty="0"/>
              <a:t>Q</a:t>
            </a:r>
            <a:r>
              <a:rPr lang="en-US" dirty="0"/>
              <a:t>=[</a:t>
            </a:r>
            <a:r>
              <a:rPr lang="en-US" i="1" dirty="0" err="1"/>
              <a:t>ab</a:t>
            </a:r>
            <a:r>
              <a:rPr lang="en-US" dirty="0"/>
              <a:t>]</a:t>
            </a:r>
            <a:r>
              <a:rPr lang="en-US" i="1" dirty="0"/>
              <a:t>P</a:t>
            </a:r>
            <a:r>
              <a:rPr lang="en-US" dirty="0"/>
              <a:t> if and only if the above two results agree. </a:t>
            </a:r>
          </a:p>
          <a:p>
            <a:pPr>
              <a:spcBef>
                <a:spcPct val="50000"/>
              </a:spcBef>
            </a:pPr>
            <a:r>
              <a:rPr lang="en-US" dirty="0" smtClean="0"/>
              <a:t>Thus</a:t>
            </a:r>
            <a:r>
              <a:rPr lang="en-US" dirty="0"/>
              <a:t>, elliptic curves with small </a:t>
            </a:r>
            <a:r>
              <a:rPr lang="en-US" i="1" dirty="0"/>
              <a:t>k</a:t>
            </a:r>
            <a:r>
              <a:rPr lang="en-US" dirty="0"/>
              <a:t> are gap </a:t>
            </a:r>
            <a:r>
              <a:rPr lang="en-US" dirty="0" err="1"/>
              <a:t>Diffie</a:t>
            </a:r>
            <a:r>
              <a:rPr lang="en-US" dirty="0"/>
              <a:t>-Hellman groups</a:t>
            </a:r>
            <a:r>
              <a:rPr lang="en-US" dirty="0" smtClean="0"/>
              <a:t>.</a:t>
            </a:r>
          </a:p>
          <a:p>
            <a:pPr>
              <a:spcBef>
                <a:spcPct val="50000"/>
              </a:spcBef>
            </a:pPr>
            <a:r>
              <a:rPr lang="en-US" dirty="0" smtClean="0"/>
              <a:t>(Actually, the curve needs a </a:t>
            </a:r>
            <a:r>
              <a:rPr lang="en-US" i="1" dirty="0" smtClean="0"/>
              <a:t>distortion map</a:t>
            </a:r>
            <a:r>
              <a:rPr lang="en-US" dirty="0" smtClean="0"/>
              <a:t> so that </a:t>
            </a:r>
            <a:r>
              <a:rPr lang="en-US" i="1" dirty="0" smtClean="0"/>
              <a:t>e</a:t>
            </a:r>
            <a:r>
              <a:rPr lang="en-US" dirty="0" smtClean="0"/>
              <a:t>(</a:t>
            </a:r>
            <a:r>
              <a:rPr lang="en-US" i="1" dirty="0" smtClean="0"/>
              <a:t>P,P</a:t>
            </a:r>
            <a:r>
              <a:rPr lang="en-US" dirty="0" smtClean="0"/>
              <a:t>) ≠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4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4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34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34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34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342">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342">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4342">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342">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434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762000" y="457200"/>
            <a:ext cx="7620000" cy="769938"/>
          </a:xfrm>
          <a:prstGeom prst="rect">
            <a:avLst/>
          </a:prstGeom>
          <a:noFill/>
          <a:ln w="9525">
            <a:noFill/>
            <a:miter lim="800000"/>
            <a:headEnd/>
            <a:tailEnd/>
          </a:ln>
        </p:spPr>
        <p:txBody>
          <a:bodyPr>
            <a:spAutoFit/>
          </a:bodyPr>
          <a:lstStyle/>
          <a:p>
            <a:pPr algn="ctr"/>
            <a:r>
              <a:rPr lang="en-US" sz="2200"/>
              <a:t>Short Signatures</a:t>
            </a:r>
          </a:p>
          <a:p>
            <a:pPr algn="ctr"/>
            <a:endParaRPr lang="en-US" sz="2200"/>
          </a:p>
        </p:txBody>
      </p:sp>
      <p:sp>
        <p:nvSpPr>
          <p:cNvPr id="15363" name="Line 3"/>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
        <p:nvSpPr>
          <p:cNvPr id="15364" name="Text Box 4"/>
          <p:cNvSpPr txBox="1">
            <a:spLocks noChangeArrowheads="1"/>
          </p:cNvSpPr>
          <p:nvPr/>
        </p:nvSpPr>
        <p:spPr bwMode="auto">
          <a:xfrm>
            <a:off x="685800" y="1143000"/>
            <a:ext cx="7467600" cy="366713"/>
          </a:xfrm>
          <a:prstGeom prst="rect">
            <a:avLst/>
          </a:prstGeom>
          <a:noFill/>
          <a:ln w="9525">
            <a:noFill/>
            <a:miter lim="800000"/>
            <a:headEnd/>
            <a:tailEnd/>
          </a:ln>
        </p:spPr>
        <p:txBody>
          <a:bodyPr>
            <a:spAutoFit/>
          </a:bodyPr>
          <a:lstStyle/>
          <a:p>
            <a:pPr>
              <a:spcBef>
                <a:spcPct val="50000"/>
              </a:spcBef>
            </a:pPr>
            <a:endParaRPr lang="en-US">
              <a:cs typeface="Arial" pitchFamily="34" charset="0"/>
            </a:endParaRPr>
          </a:p>
        </p:txBody>
      </p:sp>
      <p:sp>
        <p:nvSpPr>
          <p:cNvPr id="15365" name="Text Box 6"/>
          <p:cNvSpPr txBox="1">
            <a:spLocks noChangeArrowheads="1"/>
          </p:cNvSpPr>
          <p:nvPr/>
        </p:nvSpPr>
        <p:spPr bwMode="auto">
          <a:xfrm>
            <a:off x="838200" y="1066800"/>
            <a:ext cx="6934200" cy="4837113"/>
          </a:xfrm>
          <a:prstGeom prst="rect">
            <a:avLst/>
          </a:prstGeom>
          <a:noFill/>
          <a:ln w="9525">
            <a:noFill/>
            <a:miter lim="800000"/>
            <a:headEnd/>
            <a:tailEnd/>
          </a:ln>
        </p:spPr>
        <p:txBody>
          <a:bodyPr>
            <a:spAutoFit/>
          </a:bodyPr>
          <a:lstStyle/>
          <a:p>
            <a:pPr algn="r">
              <a:spcBef>
                <a:spcPct val="50000"/>
              </a:spcBef>
            </a:pPr>
            <a:r>
              <a:rPr lang="en-US" sz="1400"/>
              <a:t>2001 (Boneh, Lynn, and Schacham)</a:t>
            </a:r>
          </a:p>
          <a:p>
            <a:endParaRPr lang="en-US"/>
          </a:p>
          <a:p>
            <a:r>
              <a:rPr lang="en-US"/>
              <a:t>Parameters: </a:t>
            </a:r>
            <a:r>
              <a:rPr lang="en-US" i="1"/>
              <a:t>E,e,P</a:t>
            </a:r>
            <a:r>
              <a:rPr lang="en-US"/>
              <a:t>, and a hash function  </a:t>
            </a:r>
          </a:p>
          <a:p>
            <a:endParaRPr lang="en-US"/>
          </a:p>
          <a:p>
            <a:r>
              <a:rPr lang="en-US"/>
              <a:t>  Setup:  Private key is a secret integer </a:t>
            </a:r>
            <a:r>
              <a:rPr lang="en-US" i="1"/>
              <a:t>r.</a:t>
            </a:r>
          </a:p>
          <a:p>
            <a:r>
              <a:rPr lang="en-US"/>
              <a:t>               Public key is </a:t>
            </a:r>
            <a:r>
              <a:rPr lang="en-US" i="1"/>
              <a:t>R</a:t>
            </a:r>
            <a:r>
              <a:rPr lang="en-US"/>
              <a:t> = [</a:t>
            </a:r>
            <a:r>
              <a:rPr lang="en-US" i="1"/>
              <a:t>r</a:t>
            </a:r>
            <a:r>
              <a:rPr lang="en-US"/>
              <a:t>]</a:t>
            </a:r>
            <a:r>
              <a:rPr lang="en-US" i="1"/>
              <a:t>P</a:t>
            </a:r>
            <a:r>
              <a:rPr lang="en-US"/>
              <a:t>. </a:t>
            </a:r>
          </a:p>
          <a:p>
            <a:endParaRPr lang="en-US"/>
          </a:p>
          <a:p>
            <a:r>
              <a:rPr lang="en-US"/>
              <a:t>To sign a message M, Alice computes </a:t>
            </a:r>
            <a:r>
              <a:rPr lang="en-US" i="1"/>
              <a:t>S</a:t>
            </a:r>
            <a:r>
              <a:rPr lang="en-US"/>
              <a:t> =[</a:t>
            </a:r>
            <a:r>
              <a:rPr lang="en-US" i="1"/>
              <a:t>r</a:t>
            </a:r>
            <a:r>
              <a:rPr lang="en-US"/>
              <a:t>]H</a:t>
            </a:r>
            <a:r>
              <a:rPr lang="en-US" baseline="-25000"/>
              <a:t>1</a:t>
            </a:r>
            <a:r>
              <a:rPr lang="en-US"/>
              <a:t>(M). </a:t>
            </a:r>
          </a:p>
          <a:p>
            <a:endParaRPr lang="en-US"/>
          </a:p>
          <a:p>
            <a:r>
              <a:rPr lang="en-US"/>
              <a:t>To verify the signature, check if </a:t>
            </a:r>
            <a:r>
              <a:rPr lang="en-US" i="1"/>
              <a:t>e(P, S</a:t>
            </a:r>
            <a:r>
              <a:rPr lang="en-US"/>
              <a:t>) = </a:t>
            </a:r>
            <a:r>
              <a:rPr lang="en-US" i="1"/>
              <a:t>e</a:t>
            </a:r>
            <a:r>
              <a:rPr lang="en-US"/>
              <a:t>(</a:t>
            </a:r>
            <a:r>
              <a:rPr lang="en-US" i="1"/>
              <a:t>R</a:t>
            </a:r>
            <a:r>
              <a:rPr lang="en-US"/>
              <a:t>,H</a:t>
            </a:r>
            <a:r>
              <a:rPr lang="en-US" baseline="-25000"/>
              <a:t>1</a:t>
            </a:r>
            <a:r>
              <a:rPr lang="en-US"/>
              <a:t>(M)). </a:t>
            </a:r>
          </a:p>
          <a:p>
            <a:endParaRPr lang="en-US"/>
          </a:p>
          <a:p>
            <a:pPr algn="ctr"/>
            <a:r>
              <a:rPr lang="en-US" i="1"/>
              <a:t>e</a:t>
            </a:r>
            <a:r>
              <a:rPr lang="en-US"/>
              <a:t>(</a:t>
            </a:r>
            <a:r>
              <a:rPr lang="en-US" i="1"/>
              <a:t>P</a:t>
            </a:r>
            <a:r>
              <a:rPr lang="en-US"/>
              <a:t>, </a:t>
            </a:r>
            <a:r>
              <a:rPr lang="en-US" i="1"/>
              <a:t>S</a:t>
            </a:r>
            <a:r>
              <a:rPr lang="en-US"/>
              <a:t>) = </a:t>
            </a:r>
            <a:r>
              <a:rPr lang="en-US" i="1"/>
              <a:t>e</a:t>
            </a:r>
            <a:r>
              <a:rPr lang="en-US"/>
              <a:t>(</a:t>
            </a:r>
            <a:r>
              <a:rPr lang="en-US" i="1"/>
              <a:t>P</a:t>
            </a:r>
            <a:r>
              <a:rPr lang="en-US"/>
              <a:t>, [</a:t>
            </a:r>
            <a:r>
              <a:rPr lang="en-US" i="1"/>
              <a:t>r</a:t>
            </a:r>
            <a:r>
              <a:rPr lang="en-US"/>
              <a:t>]H</a:t>
            </a:r>
            <a:r>
              <a:rPr lang="en-US" baseline="-25000"/>
              <a:t>1</a:t>
            </a:r>
            <a:r>
              <a:rPr lang="en-US"/>
              <a:t>(M)) = </a:t>
            </a:r>
            <a:r>
              <a:rPr lang="en-US" i="1"/>
              <a:t>e</a:t>
            </a:r>
            <a:r>
              <a:rPr lang="en-US"/>
              <a:t>([</a:t>
            </a:r>
            <a:r>
              <a:rPr lang="en-US" i="1"/>
              <a:t>r</a:t>
            </a:r>
            <a:r>
              <a:rPr lang="en-US"/>
              <a:t>]</a:t>
            </a:r>
            <a:r>
              <a:rPr lang="en-US" i="1"/>
              <a:t>P</a:t>
            </a:r>
            <a:r>
              <a:rPr lang="en-US"/>
              <a:t>,H</a:t>
            </a:r>
            <a:r>
              <a:rPr lang="en-US" baseline="-25000"/>
              <a:t>1</a:t>
            </a:r>
            <a:r>
              <a:rPr lang="en-US"/>
              <a:t>(M)) = </a:t>
            </a:r>
            <a:r>
              <a:rPr lang="en-US" i="1"/>
              <a:t>e</a:t>
            </a:r>
            <a:r>
              <a:rPr lang="en-US"/>
              <a:t>(</a:t>
            </a:r>
            <a:r>
              <a:rPr lang="en-US" i="1"/>
              <a:t>R</a:t>
            </a:r>
            <a:r>
              <a:rPr lang="en-US"/>
              <a:t>,H</a:t>
            </a:r>
            <a:r>
              <a:rPr lang="en-US" baseline="-25000"/>
              <a:t>1</a:t>
            </a:r>
            <a:r>
              <a:rPr lang="en-US"/>
              <a:t>(M)).</a:t>
            </a:r>
          </a:p>
          <a:p>
            <a:endParaRPr lang="en-US"/>
          </a:p>
          <a:p>
            <a:endParaRPr lang="en-US"/>
          </a:p>
          <a:p>
            <a:r>
              <a:rPr lang="en-US"/>
              <a:t>To forge a signature on M, need to be able to find </a:t>
            </a:r>
            <a:r>
              <a:rPr lang="en-US" i="1"/>
              <a:t>S</a:t>
            </a:r>
            <a:r>
              <a:rPr lang="en-US"/>
              <a:t> = [</a:t>
            </a:r>
            <a:r>
              <a:rPr lang="en-US" i="1"/>
              <a:t>r</a:t>
            </a:r>
            <a:r>
              <a:rPr lang="en-US"/>
              <a:t>]H</a:t>
            </a:r>
            <a:r>
              <a:rPr lang="en-US" baseline="-25000"/>
              <a:t>1</a:t>
            </a:r>
            <a:r>
              <a:rPr lang="en-US"/>
              <a:t>(M), given </a:t>
            </a:r>
            <a:r>
              <a:rPr lang="en-US" i="1"/>
              <a:t>P</a:t>
            </a:r>
            <a:r>
              <a:rPr lang="en-US"/>
              <a:t>,</a:t>
            </a:r>
            <a:r>
              <a:rPr lang="en-US" i="1"/>
              <a:t>R</a:t>
            </a:r>
            <a:r>
              <a:rPr lang="en-US"/>
              <a:t>, and H</a:t>
            </a:r>
            <a:r>
              <a:rPr lang="en-US" baseline="-25000"/>
              <a:t>1</a:t>
            </a:r>
            <a:r>
              <a:rPr lang="en-US"/>
              <a:t>(M), which is a Diffie-Hellman problem in </a:t>
            </a:r>
            <a:r>
              <a:rPr lang="en-US" i="1"/>
              <a:t>&lt; P </a:t>
            </a:r>
            <a:r>
              <a:rPr lang="en-US"/>
              <a:t>&gt;.</a:t>
            </a:r>
          </a:p>
          <a:p>
            <a:pPr>
              <a:spcBef>
                <a:spcPct val="50000"/>
              </a:spcBef>
            </a:pPr>
            <a:endParaRPr lang="en-US">
              <a:cs typeface="Arial" pitchFamily="34" charset="0"/>
            </a:endParaRPr>
          </a:p>
        </p:txBody>
      </p:sp>
      <p:graphicFrame>
        <p:nvGraphicFramePr>
          <p:cNvPr id="15369" name="Object 9"/>
          <p:cNvGraphicFramePr>
            <a:graphicFrameLocks noChangeAspect="1"/>
          </p:cNvGraphicFramePr>
          <p:nvPr/>
        </p:nvGraphicFramePr>
        <p:xfrm>
          <a:off x="5029200" y="1600200"/>
          <a:ext cx="1524000" cy="355600"/>
        </p:xfrm>
        <a:graphic>
          <a:graphicData uri="http://schemas.openxmlformats.org/presentationml/2006/ole">
            <p:oleObj spid="_x0000_s15369" name="Equation" r:id="rId3" imgW="1091880" imgH="2538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36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36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365">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365">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536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762000" y="457200"/>
            <a:ext cx="7620000" cy="701675"/>
          </a:xfrm>
          <a:prstGeom prst="rect">
            <a:avLst/>
          </a:prstGeom>
          <a:noFill/>
          <a:ln w="9525">
            <a:noFill/>
            <a:miter lim="800000"/>
            <a:headEnd/>
            <a:tailEnd/>
          </a:ln>
        </p:spPr>
        <p:txBody>
          <a:bodyPr>
            <a:spAutoFit/>
          </a:bodyPr>
          <a:lstStyle/>
          <a:p>
            <a:pPr algn="ctr"/>
            <a:r>
              <a:rPr lang="en-US" sz="2200"/>
              <a:t>Identity Based Encryption</a:t>
            </a:r>
          </a:p>
          <a:p>
            <a:endParaRPr lang="en-US"/>
          </a:p>
        </p:txBody>
      </p:sp>
      <p:sp>
        <p:nvSpPr>
          <p:cNvPr id="16387" name="Line 3"/>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
        <p:nvSpPr>
          <p:cNvPr id="16388" name="Text Box 4"/>
          <p:cNvSpPr txBox="1">
            <a:spLocks noChangeArrowheads="1"/>
          </p:cNvSpPr>
          <p:nvPr/>
        </p:nvSpPr>
        <p:spPr bwMode="auto">
          <a:xfrm>
            <a:off x="685800" y="1143000"/>
            <a:ext cx="7467600" cy="366713"/>
          </a:xfrm>
          <a:prstGeom prst="rect">
            <a:avLst/>
          </a:prstGeom>
          <a:noFill/>
          <a:ln w="9525">
            <a:noFill/>
            <a:miter lim="800000"/>
            <a:headEnd/>
            <a:tailEnd/>
          </a:ln>
        </p:spPr>
        <p:txBody>
          <a:bodyPr>
            <a:spAutoFit/>
          </a:bodyPr>
          <a:lstStyle/>
          <a:p>
            <a:pPr>
              <a:spcBef>
                <a:spcPct val="50000"/>
              </a:spcBef>
            </a:pPr>
            <a:endParaRPr lang="en-US">
              <a:cs typeface="Arial" pitchFamily="34" charset="0"/>
            </a:endParaRPr>
          </a:p>
        </p:txBody>
      </p:sp>
      <p:sp>
        <p:nvSpPr>
          <p:cNvPr id="16389" name="Text Box 5"/>
          <p:cNvSpPr txBox="1">
            <a:spLocks noChangeArrowheads="1"/>
          </p:cNvSpPr>
          <p:nvPr/>
        </p:nvSpPr>
        <p:spPr bwMode="auto">
          <a:xfrm>
            <a:off x="838200" y="990600"/>
            <a:ext cx="6781800" cy="717550"/>
          </a:xfrm>
          <a:prstGeom prst="rect">
            <a:avLst/>
          </a:prstGeom>
          <a:noFill/>
          <a:ln w="9525">
            <a:noFill/>
            <a:miter lim="800000"/>
            <a:headEnd/>
            <a:tailEnd/>
          </a:ln>
        </p:spPr>
        <p:txBody>
          <a:bodyPr>
            <a:spAutoFit/>
          </a:bodyPr>
          <a:lstStyle/>
          <a:p>
            <a:pPr algn="r">
              <a:spcBef>
                <a:spcPct val="50000"/>
              </a:spcBef>
            </a:pPr>
            <a:endParaRPr lang="en-US" sz="1400"/>
          </a:p>
          <a:p>
            <a:pPr>
              <a:spcBef>
                <a:spcPct val="50000"/>
              </a:spcBef>
            </a:pPr>
            <a:endParaRPr lang="en-US"/>
          </a:p>
        </p:txBody>
      </p:sp>
      <p:sp>
        <p:nvSpPr>
          <p:cNvPr id="16390" name="Text Box 7"/>
          <p:cNvSpPr txBox="1">
            <a:spLocks noChangeArrowheads="1"/>
          </p:cNvSpPr>
          <p:nvPr/>
        </p:nvSpPr>
        <p:spPr bwMode="auto">
          <a:xfrm>
            <a:off x="838200" y="990600"/>
            <a:ext cx="7467600" cy="5178425"/>
          </a:xfrm>
          <a:prstGeom prst="rect">
            <a:avLst/>
          </a:prstGeom>
          <a:noFill/>
          <a:ln w="9525">
            <a:noFill/>
            <a:miter lim="800000"/>
            <a:headEnd/>
            <a:tailEnd/>
          </a:ln>
        </p:spPr>
        <p:txBody>
          <a:bodyPr>
            <a:spAutoFit/>
          </a:bodyPr>
          <a:lstStyle/>
          <a:p>
            <a:pPr>
              <a:spcBef>
                <a:spcPct val="50000"/>
              </a:spcBef>
            </a:pPr>
            <a:r>
              <a:rPr lang="en-US"/>
              <a:t>Using public key encryption, when Bob wants to send a message to Alice, he encrypts using Alice’s public key K</a:t>
            </a:r>
            <a:r>
              <a:rPr lang="en-US" baseline="-25000"/>
              <a:t>A</a:t>
            </a:r>
            <a:r>
              <a:rPr lang="en-US"/>
              <a:t>.</a:t>
            </a:r>
          </a:p>
          <a:p>
            <a:pPr>
              <a:spcBef>
                <a:spcPct val="50000"/>
              </a:spcBef>
            </a:pPr>
            <a:endParaRPr lang="en-US" baseline="-25000"/>
          </a:p>
          <a:p>
            <a:pPr>
              <a:spcBef>
                <a:spcPct val="50000"/>
              </a:spcBef>
            </a:pPr>
            <a:r>
              <a:rPr lang="en-US"/>
              <a:t>Suppose the malicious Mallory substitutes her own public key K</a:t>
            </a:r>
            <a:r>
              <a:rPr lang="en-US" baseline="-25000"/>
              <a:t>M</a:t>
            </a:r>
            <a:r>
              <a:rPr lang="en-US"/>
              <a:t> for Alice’s.  How does Bob know the key isn’t really Alice’s?</a:t>
            </a:r>
          </a:p>
          <a:p>
            <a:pPr>
              <a:spcBef>
                <a:spcPct val="50000"/>
              </a:spcBef>
            </a:pPr>
            <a:endParaRPr lang="en-US"/>
          </a:p>
          <a:p>
            <a:pPr>
              <a:spcBef>
                <a:spcPct val="50000"/>
              </a:spcBef>
            </a:pPr>
            <a:r>
              <a:rPr lang="en-US"/>
              <a:t>One solution is to require a trusted authority (TA) to give certificates for public keys.  Such a certificate has Alice’s ID and public key on it, signed by the TA.  Bob can check the trusted authority’s signature on the certificate, and be assured of what Alice’s public key is.</a:t>
            </a:r>
          </a:p>
          <a:p>
            <a:pPr>
              <a:spcBef>
                <a:spcPct val="50000"/>
              </a:spcBef>
            </a:pPr>
            <a:endParaRPr lang="en-US"/>
          </a:p>
          <a:p>
            <a:pPr>
              <a:spcBef>
                <a:spcPct val="50000"/>
              </a:spcBef>
            </a:pPr>
            <a:r>
              <a:rPr lang="en-US"/>
              <a:t>1984- Shamir proposed using Alice’s ID information as her public key.  (Such a key could be an email address, for example.)</a:t>
            </a:r>
          </a:p>
          <a:p>
            <a:pPr>
              <a:spcBef>
                <a:spcPct val="50000"/>
              </a:spcBef>
            </a:pPr>
            <a:endParaRPr lang="en-US"/>
          </a:p>
          <a:p>
            <a:pPr>
              <a:spcBef>
                <a:spcPct val="50000"/>
              </a:spcBef>
            </a:pPr>
            <a:r>
              <a:rPr lang="en-US"/>
              <a:t>Bob then knows for sure who he is sending his message 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9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9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9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9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9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Text Box 2"/>
          <p:cNvSpPr txBox="1">
            <a:spLocks noChangeArrowheads="1"/>
          </p:cNvSpPr>
          <p:nvPr/>
        </p:nvSpPr>
        <p:spPr bwMode="auto">
          <a:xfrm>
            <a:off x="762000" y="457200"/>
            <a:ext cx="7620000" cy="701675"/>
          </a:xfrm>
          <a:prstGeom prst="rect">
            <a:avLst/>
          </a:prstGeom>
          <a:noFill/>
          <a:ln w="9525">
            <a:noFill/>
            <a:miter lim="800000"/>
            <a:headEnd/>
            <a:tailEnd/>
          </a:ln>
        </p:spPr>
        <p:txBody>
          <a:bodyPr>
            <a:spAutoFit/>
          </a:bodyPr>
          <a:lstStyle/>
          <a:p>
            <a:pPr algn="ctr"/>
            <a:r>
              <a:rPr lang="en-US" sz="2200"/>
              <a:t>Identity Based Encryption</a:t>
            </a:r>
          </a:p>
          <a:p>
            <a:endParaRPr lang="en-US"/>
          </a:p>
        </p:txBody>
      </p:sp>
      <p:sp>
        <p:nvSpPr>
          <p:cNvPr id="5124" name="Line 3"/>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
        <p:nvSpPr>
          <p:cNvPr id="5125" name="Text Box 4"/>
          <p:cNvSpPr txBox="1">
            <a:spLocks noChangeArrowheads="1"/>
          </p:cNvSpPr>
          <p:nvPr/>
        </p:nvSpPr>
        <p:spPr bwMode="auto">
          <a:xfrm>
            <a:off x="685800" y="1143000"/>
            <a:ext cx="7467600" cy="366713"/>
          </a:xfrm>
          <a:prstGeom prst="rect">
            <a:avLst/>
          </a:prstGeom>
          <a:noFill/>
          <a:ln w="9525">
            <a:noFill/>
            <a:miter lim="800000"/>
            <a:headEnd/>
            <a:tailEnd/>
          </a:ln>
        </p:spPr>
        <p:txBody>
          <a:bodyPr>
            <a:spAutoFit/>
          </a:bodyPr>
          <a:lstStyle/>
          <a:p>
            <a:pPr>
              <a:spcBef>
                <a:spcPct val="50000"/>
              </a:spcBef>
            </a:pPr>
            <a:endParaRPr lang="en-US">
              <a:cs typeface="Arial" pitchFamily="34" charset="0"/>
            </a:endParaRPr>
          </a:p>
        </p:txBody>
      </p:sp>
      <p:sp>
        <p:nvSpPr>
          <p:cNvPr id="5126" name="Text Box 6"/>
          <p:cNvSpPr txBox="1">
            <a:spLocks noChangeArrowheads="1"/>
          </p:cNvSpPr>
          <p:nvPr/>
        </p:nvSpPr>
        <p:spPr bwMode="auto">
          <a:xfrm>
            <a:off x="838200" y="990600"/>
            <a:ext cx="7467600" cy="717550"/>
          </a:xfrm>
          <a:prstGeom prst="rect">
            <a:avLst/>
          </a:prstGeom>
          <a:noFill/>
          <a:ln w="9525">
            <a:noFill/>
            <a:miter lim="800000"/>
            <a:headEnd/>
            <a:tailEnd/>
          </a:ln>
        </p:spPr>
        <p:txBody>
          <a:bodyPr>
            <a:spAutoFit/>
          </a:bodyPr>
          <a:lstStyle/>
          <a:p>
            <a:pPr algn="r">
              <a:spcBef>
                <a:spcPct val="50000"/>
              </a:spcBef>
            </a:pPr>
            <a:r>
              <a:rPr lang="en-US" sz="1400"/>
              <a:t>2001 (Boneh and Franklin)</a:t>
            </a:r>
          </a:p>
          <a:p>
            <a:pPr>
              <a:spcBef>
                <a:spcPct val="50000"/>
              </a:spcBef>
            </a:pPr>
            <a:r>
              <a:rPr lang="en-US"/>
              <a:t>Parameters:  </a:t>
            </a:r>
            <a:r>
              <a:rPr lang="en-US" i="1"/>
              <a:t>E</a:t>
            </a:r>
            <a:r>
              <a:rPr lang="en-US"/>
              <a:t>, </a:t>
            </a:r>
            <a:r>
              <a:rPr lang="en-US" i="1"/>
              <a:t>P</a:t>
            </a:r>
            <a:r>
              <a:rPr lang="en-US"/>
              <a:t>, </a:t>
            </a:r>
            <a:r>
              <a:rPr lang="en-US" i="1"/>
              <a:t>e</a:t>
            </a:r>
            <a:r>
              <a:rPr lang="en-US"/>
              <a:t>, and two hash functions:</a:t>
            </a:r>
          </a:p>
        </p:txBody>
      </p:sp>
      <p:graphicFrame>
        <p:nvGraphicFramePr>
          <p:cNvPr id="5122" name="Object 7"/>
          <p:cNvGraphicFramePr>
            <a:graphicFrameLocks noChangeAspect="1"/>
          </p:cNvGraphicFramePr>
          <p:nvPr/>
        </p:nvGraphicFramePr>
        <p:xfrm>
          <a:off x="5638800" y="1371600"/>
          <a:ext cx="1752600" cy="714375"/>
        </p:xfrm>
        <a:graphic>
          <a:graphicData uri="http://schemas.openxmlformats.org/presentationml/2006/ole">
            <p:oleObj spid="_x0000_s5122" name="Equation" r:id="rId3" imgW="1307880" imgH="533160" progId="Equation.DSMT4">
              <p:embed/>
            </p:oleObj>
          </a:graphicData>
        </a:graphic>
      </p:graphicFrame>
      <p:sp>
        <p:nvSpPr>
          <p:cNvPr id="5127" name="Text Box 8"/>
          <p:cNvSpPr txBox="1">
            <a:spLocks noChangeArrowheads="1"/>
          </p:cNvSpPr>
          <p:nvPr/>
        </p:nvSpPr>
        <p:spPr bwMode="auto">
          <a:xfrm>
            <a:off x="990600" y="2133600"/>
            <a:ext cx="7162800" cy="4349750"/>
          </a:xfrm>
          <a:prstGeom prst="rect">
            <a:avLst/>
          </a:prstGeom>
          <a:noFill/>
          <a:ln w="9525">
            <a:noFill/>
            <a:miter lim="800000"/>
            <a:headEnd/>
            <a:tailEnd/>
          </a:ln>
        </p:spPr>
        <p:txBody>
          <a:bodyPr>
            <a:spAutoFit/>
          </a:bodyPr>
          <a:lstStyle/>
          <a:p>
            <a:r>
              <a:rPr lang="en-US"/>
              <a:t>Setup:    Alice’s public key is K</a:t>
            </a:r>
            <a:r>
              <a:rPr lang="en-US" baseline="-25000"/>
              <a:t>A</a:t>
            </a:r>
            <a:r>
              <a:rPr lang="en-US"/>
              <a:t> = H</a:t>
            </a:r>
            <a:r>
              <a:rPr lang="en-US" baseline="-25000"/>
              <a:t>1</a:t>
            </a:r>
            <a:r>
              <a:rPr lang="en-US"/>
              <a:t>(ID</a:t>
            </a:r>
            <a:r>
              <a:rPr lang="en-US" baseline="-25000"/>
              <a:t>A</a:t>
            </a:r>
            <a:r>
              <a:rPr lang="en-US"/>
              <a:t>).</a:t>
            </a:r>
          </a:p>
          <a:p>
            <a:r>
              <a:rPr lang="en-US"/>
              <a:t>	The TA has private key </a:t>
            </a:r>
            <a:r>
              <a:rPr lang="en-US" i="1"/>
              <a:t>s</a:t>
            </a:r>
            <a:r>
              <a:rPr lang="en-US"/>
              <a:t>, and public key S=[</a:t>
            </a:r>
            <a:r>
              <a:rPr lang="en-US" i="1"/>
              <a:t>s</a:t>
            </a:r>
            <a:r>
              <a:rPr lang="en-US"/>
              <a:t>]</a:t>
            </a:r>
            <a:r>
              <a:rPr lang="en-US" i="1"/>
              <a:t>P</a:t>
            </a:r>
            <a:r>
              <a:rPr lang="en-US"/>
              <a:t>.           </a:t>
            </a:r>
          </a:p>
          <a:p>
            <a:r>
              <a:rPr lang="en-US"/>
              <a:t>	TA gives Alice her secret decryption key D</a:t>
            </a:r>
            <a:r>
              <a:rPr lang="en-US" baseline="-25000"/>
              <a:t>A</a:t>
            </a:r>
            <a:r>
              <a:rPr lang="en-US"/>
              <a:t> = [</a:t>
            </a:r>
            <a:r>
              <a:rPr lang="en-US" i="1"/>
              <a:t>s</a:t>
            </a:r>
            <a:r>
              <a:rPr lang="en-US"/>
              <a:t>]K</a:t>
            </a:r>
            <a:r>
              <a:rPr lang="en-US" baseline="-25000"/>
              <a:t>A</a:t>
            </a:r>
            <a:r>
              <a:rPr lang="en-US"/>
              <a:t>.  </a:t>
            </a:r>
          </a:p>
          <a:p>
            <a:endParaRPr lang="en-US"/>
          </a:p>
          <a:p>
            <a:r>
              <a:rPr lang="en-US"/>
              <a:t>Encryption:  To send </a:t>
            </a:r>
            <a:r>
              <a:rPr lang="en-US" i="1"/>
              <a:t>M</a:t>
            </a:r>
            <a:r>
              <a:rPr lang="en-US"/>
              <a:t>, Bob selects a random </a:t>
            </a:r>
            <a:r>
              <a:rPr lang="en-US" i="1"/>
              <a:t>r</a:t>
            </a:r>
            <a:r>
              <a:rPr lang="en-US"/>
              <a:t> and computes </a:t>
            </a:r>
          </a:p>
          <a:p>
            <a:r>
              <a:rPr lang="en-US" i="1"/>
              <a:t>R</a:t>
            </a:r>
            <a:r>
              <a:rPr lang="en-US"/>
              <a:t> = [</a:t>
            </a:r>
            <a:r>
              <a:rPr lang="en-US" i="1"/>
              <a:t>r</a:t>
            </a:r>
            <a:r>
              <a:rPr lang="en-US"/>
              <a:t>]</a:t>
            </a:r>
            <a:r>
              <a:rPr lang="en-US" i="1"/>
              <a:t>P</a:t>
            </a:r>
            <a:r>
              <a:rPr lang="en-US"/>
              <a:t> and </a:t>
            </a:r>
            <a:r>
              <a:rPr lang="en-US" i="1"/>
              <a:t>c</a:t>
            </a:r>
            <a:r>
              <a:rPr lang="en-US"/>
              <a:t> = M    H</a:t>
            </a:r>
            <a:r>
              <a:rPr lang="en-US" baseline="-20000"/>
              <a:t>2</a:t>
            </a:r>
            <a:r>
              <a:rPr lang="en-US"/>
              <a:t>(</a:t>
            </a:r>
            <a:r>
              <a:rPr lang="en-US" i="1"/>
              <a:t>e</a:t>
            </a:r>
            <a:r>
              <a:rPr lang="en-US"/>
              <a:t>(K</a:t>
            </a:r>
            <a:r>
              <a:rPr lang="en-US" baseline="-25000"/>
              <a:t>A</a:t>
            </a:r>
            <a:r>
              <a:rPr lang="en-US"/>
              <a:t>, </a:t>
            </a:r>
            <a:r>
              <a:rPr lang="en-US" i="1"/>
              <a:t>S</a:t>
            </a:r>
            <a:r>
              <a:rPr lang="en-US"/>
              <a:t>)</a:t>
            </a:r>
            <a:r>
              <a:rPr lang="en-US" baseline="30000"/>
              <a:t>r</a:t>
            </a:r>
            <a:r>
              <a:rPr lang="en-US"/>
              <a:t>). He sends Alice (</a:t>
            </a:r>
            <a:r>
              <a:rPr lang="en-US" i="1"/>
              <a:t>R</a:t>
            </a:r>
            <a:r>
              <a:rPr lang="en-US"/>
              <a:t>, </a:t>
            </a:r>
            <a:r>
              <a:rPr lang="en-US" i="1"/>
              <a:t>c</a:t>
            </a:r>
            <a:r>
              <a:rPr lang="en-US"/>
              <a:t>).</a:t>
            </a:r>
          </a:p>
          <a:p>
            <a:endParaRPr lang="en-US"/>
          </a:p>
          <a:p>
            <a:r>
              <a:rPr lang="en-US"/>
              <a:t>Decryption: Alice uses her private key D</a:t>
            </a:r>
            <a:r>
              <a:rPr lang="en-US" baseline="-25000"/>
              <a:t>A</a:t>
            </a:r>
            <a:r>
              <a:rPr lang="en-US"/>
              <a:t> to calculate </a:t>
            </a:r>
          </a:p>
          <a:p>
            <a:pPr algn="ctr"/>
            <a:r>
              <a:rPr lang="en-US" i="1"/>
              <a:t>c</a:t>
            </a:r>
            <a:r>
              <a:rPr lang="en-US"/>
              <a:t>    H</a:t>
            </a:r>
            <a:r>
              <a:rPr lang="en-US" baseline="-20000"/>
              <a:t>2</a:t>
            </a:r>
            <a:r>
              <a:rPr lang="en-US"/>
              <a:t>(</a:t>
            </a:r>
            <a:r>
              <a:rPr lang="en-US" i="1"/>
              <a:t>e</a:t>
            </a:r>
            <a:r>
              <a:rPr lang="en-US"/>
              <a:t>(D</a:t>
            </a:r>
            <a:r>
              <a:rPr lang="en-US" baseline="-25000"/>
              <a:t>A</a:t>
            </a:r>
            <a:r>
              <a:rPr lang="en-US"/>
              <a:t>,</a:t>
            </a:r>
            <a:r>
              <a:rPr lang="en-US" i="1"/>
              <a:t>R</a:t>
            </a:r>
            <a:r>
              <a:rPr lang="en-US"/>
              <a:t>)) = </a:t>
            </a:r>
            <a:r>
              <a:rPr lang="en-US" i="1"/>
              <a:t>c</a:t>
            </a:r>
            <a:r>
              <a:rPr lang="en-US"/>
              <a:t>    H</a:t>
            </a:r>
            <a:r>
              <a:rPr lang="en-US" baseline="-20000"/>
              <a:t>2</a:t>
            </a:r>
            <a:r>
              <a:rPr lang="en-US"/>
              <a:t>(</a:t>
            </a:r>
            <a:r>
              <a:rPr lang="en-US" i="1"/>
              <a:t>e</a:t>
            </a:r>
            <a:r>
              <a:rPr lang="en-US"/>
              <a:t>([</a:t>
            </a:r>
            <a:r>
              <a:rPr lang="en-US" i="1"/>
              <a:t>s</a:t>
            </a:r>
            <a:r>
              <a:rPr lang="en-US"/>
              <a:t>]K</a:t>
            </a:r>
            <a:r>
              <a:rPr lang="en-US" baseline="-25000"/>
              <a:t>A</a:t>
            </a:r>
            <a:r>
              <a:rPr lang="en-US"/>
              <a:t>, [</a:t>
            </a:r>
            <a:r>
              <a:rPr lang="en-US" i="1"/>
              <a:t>r</a:t>
            </a:r>
            <a:r>
              <a:rPr lang="en-US"/>
              <a:t>]</a:t>
            </a:r>
            <a:r>
              <a:rPr lang="en-US" i="1"/>
              <a:t>P</a:t>
            </a:r>
            <a:r>
              <a:rPr lang="en-US"/>
              <a:t>)) = </a:t>
            </a:r>
            <a:r>
              <a:rPr lang="en-US" i="1"/>
              <a:t>c</a:t>
            </a:r>
            <a:r>
              <a:rPr lang="en-US"/>
              <a:t>    H</a:t>
            </a:r>
            <a:r>
              <a:rPr lang="en-US" baseline="-20000"/>
              <a:t>2</a:t>
            </a:r>
            <a:r>
              <a:rPr lang="en-US"/>
              <a:t>(</a:t>
            </a:r>
            <a:r>
              <a:rPr lang="en-US" i="1"/>
              <a:t>e</a:t>
            </a:r>
            <a:r>
              <a:rPr lang="en-US"/>
              <a:t>(K</a:t>
            </a:r>
            <a:r>
              <a:rPr lang="en-US" baseline="-25000"/>
              <a:t>A</a:t>
            </a:r>
            <a:r>
              <a:rPr lang="en-US"/>
              <a:t>, </a:t>
            </a:r>
            <a:r>
              <a:rPr lang="en-US" i="1"/>
              <a:t>S</a:t>
            </a:r>
            <a:r>
              <a:rPr lang="en-US"/>
              <a:t>)</a:t>
            </a:r>
            <a:r>
              <a:rPr lang="en-US" baseline="30000"/>
              <a:t>r</a:t>
            </a:r>
            <a:r>
              <a:rPr lang="en-US"/>
              <a:t>) = M.</a:t>
            </a:r>
          </a:p>
          <a:p>
            <a:endParaRPr lang="en-US"/>
          </a:p>
          <a:p>
            <a:endParaRPr lang="en-US"/>
          </a:p>
          <a:p>
            <a:r>
              <a:rPr lang="en-US"/>
              <a:t>Anyone other than Alice wishing to decrypt the message from (</a:t>
            </a:r>
            <a:r>
              <a:rPr lang="en-US" i="1"/>
              <a:t>R</a:t>
            </a:r>
            <a:r>
              <a:rPr lang="en-US"/>
              <a:t>, </a:t>
            </a:r>
            <a:r>
              <a:rPr lang="en-US" i="1"/>
              <a:t>c</a:t>
            </a:r>
            <a:r>
              <a:rPr lang="en-US"/>
              <a:t>) needs to be able to compute </a:t>
            </a:r>
            <a:r>
              <a:rPr lang="en-US" i="1"/>
              <a:t>e</a:t>
            </a:r>
            <a:r>
              <a:rPr lang="en-US"/>
              <a:t>(K</a:t>
            </a:r>
            <a:r>
              <a:rPr lang="en-US" baseline="-20000"/>
              <a:t>A</a:t>
            </a:r>
            <a:r>
              <a:rPr lang="en-US"/>
              <a:t>, </a:t>
            </a:r>
            <a:r>
              <a:rPr lang="en-US" i="1"/>
              <a:t>S</a:t>
            </a:r>
            <a:r>
              <a:rPr lang="en-US"/>
              <a:t>)</a:t>
            </a:r>
            <a:r>
              <a:rPr lang="en-US" baseline="30000"/>
              <a:t>r</a:t>
            </a:r>
            <a:r>
              <a:rPr lang="en-US"/>
              <a:t> = </a:t>
            </a:r>
            <a:r>
              <a:rPr lang="en-US" i="1"/>
              <a:t>e</a:t>
            </a:r>
            <a:r>
              <a:rPr lang="en-US"/>
              <a:t>(K</a:t>
            </a:r>
            <a:r>
              <a:rPr lang="en-US" baseline="-20000"/>
              <a:t>A</a:t>
            </a:r>
            <a:r>
              <a:rPr lang="en-US"/>
              <a:t>, </a:t>
            </a:r>
            <a:r>
              <a:rPr lang="en-US" i="1"/>
              <a:t>P</a:t>
            </a:r>
            <a:r>
              <a:rPr lang="en-US"/>
              <a:t>)</a:t>
            </a:r>
            <a:r>
              <a:rPr lang="en-US" baseline="30000"/>
              <a:t>rs</a:t>
            </a:r>
            <a:r>
              <a:rPr lang="en-US"/>
              <a:t> given </a:t>
            </a:r>
            <a:r>
              <a:rPr lang="en-US" i="1"/>
              <a:t>P</a:t>
            </a:r>
            <a:r>
              <a:rPr lang="en-US"/>
              <a:t>, K</a:t>
            </a:r>
            <a:r>
              <a:rPr lang="en-US" baseline="-20000"/>
              <a:t>A</a:t>
            </a:r>
            <a:r>
              <a:rPr lang="en-US"/>
              <a:t>, </a:t>
            </a:r>
            <a:r>
              <a:rPr lang="en-US" i="1"/>
              <a:t>S</a:t>
            </a:r>
            <a:r>
              <a:rPr lang="en-US"/>
              <a:t>, and </a:t>
            </a:r>
            <a:r>
              <a:rPr lang="en-US" i="1"/>
              <a:t>R</a:t>
            </a:r>
            <a:r>
              <a:rPr lang="en-US"/>
              <a:t>. This requires solving the bilinear Diffie-Hellman problem.</a:t>
            </a:r>
          </a:p>
          <a:p>
            <a:pPr>
              <a:spcBef>
                <a:spcPct val="50000"/>
              </a:spcBef>
            </a:pPr>
            <a:endParaRPr lang="en-US"/>
          </a:p>
        </p:txBody>
      </p:sp>
      <p:graphicFrame>
        <p:nvGraphicFramePr>
          <p:cNvPr id="5129" name="Object 9"/>
          <p:cNvGraphicFramePr>
            <a:graphicFrameLocks noChangeAspect="1"/>
          </p:cNvGraphicFramePr>
          <p:nvPr/>
        </p:nvGraphicFramePr>
        <p:xfrm>
          <a:off x="2971800" y="3581400"/>
          <a:ext cx="236538" cy="254000"/>
        </p:xfrm>
        <a:graphic>
          <a:graphicData uri="http://schemas.openxmlformats.org/presentationml/2006/ole">
            <p:oleObj spid="_x0000_s5129" name="Equation" r:id="rId4" imgW="164880" imgH="177480" progId="Equation.3">
              <p:embed/>
            </p:oleObj>
          </a:graphicData>
        </a:graphic>
      </p:graphicFrame>
      <p:graphicFrame>
        <p:nvGraphicFramePr>
          <p:cNvPr id="5130" name="Object 10"/>
          <p:cNvGraphicFramePr>
            <a:graphicFrameLocks noChangeAspect="1"/>
          </p:cNvGraphicFramePr>
          <p:nvPr/>
        </p:nvGraphicFramePr>
        <p:xfrm>
          <a:off x="1600200" y="4419600"/>
          <a:ext cx="236538" cy="254000"/>
        </p:xfrm>
        <a:graphic>
          <a:graphicData uri="http://schemas.openxmlformats.org/presentationml/2006/ole">
            <p:oleObj spid="_x0000_s5130" name="Equation" r:id="rId5" imgW="164880" imgH="177480" progId="Equation.3">
              <p:embed/>
            </p:oleObj>
          </a:graphicData>
        </a:graphic>
      </p:graphicFrame>
      <p:graphicFrame>
        <p:nvGraphicFramePr>
          <p:cNvPr id="5131" name="Object 11"/>
          <p:cNvGraphicFramePr>
            <a:graphicFrameLocks noChangeAspect="1"/>
          </p:cNvGraphicFramePr>
          <p:nvPr/>
        </p:nvGraphicFramePr>
        <p:xfrm>
          <a:off x="3429000" y="4419600"/>
          <a:ext cx="236538" cy="254000"/>
        </p:xfrm>
        <a:graphic>
          <a:graphicData uri="http://schemas.openxmlformats.org/presentationml/2006/ole">
            <p:oleObj spid="_x0000_s5131" name="Equation" r:id="rId6" imgW="164880" imgH="177480" progId="Equation.3">
              <p:embed/>
            </p:oleObj>
          </a:graphicData>
        </a:graphic>
      </p:graphicFrame>
      <p:graphicFrame>
        <p:nvGraphicFramePr>
          <p:cNvPr id="5132" name="Object 12"/>
          <p:cNvGraphicFramePr>
            <a:graphicFrameLocks noChangeAspect="1"/>
          </p:cNvGraphicFramePr>
          <p:nvPr/>
        </p:nvGraphicFramePr>
        <p:xfrm>
          <a:off x="5715000" y="4419600"/>
          <a:ext cx="236538" cy="254000"/>
        </p:xfrm>
        <a:graphic>
          <a:graphicData uri="http://schemas.openxmlformats.org/presentationml/2006/ole">
            <p:oleObj spid="_x0000_s5132" name="Equation" r:id="rId7" imgW="164880" imgH="1774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127">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7">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127">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127">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1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127">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13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127">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13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13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12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762000" y="457200"/>
            <a:ext cx="7620000" cy="701675"/>
          </a:xfrm>
          <a:prstGeom prst="rect">
            <a:avLst/>
          </a:prstGeom>
          <a:noFill/>
          <a:ln w="9525">
            <a:noFill/>
            <a:miter lim="800000"/>
            <a:headEnd/>
            <a:tailEnd/>
          </a:ln>
        </p:spPr>
        <p:txBody>
          <a:bodyPr>
            <a:spAutoFit/>
          </a:bodyPr>
          <a:lstStyle/>
          <a:p>
            <a:pPr algn="ctr"/>
            <a:r>
              <a:rPr lang="en-US" sz="2200"/>
              <a:t>Computing Pairings</a:t>
            </a:r>
          </a:p>
          <a:p>
            <a:endParaRPr lang="en-US"/>
          </a:p>
        </p:txBody>
      </p:sp>
      <p:sp>
        <p:nvSpPr>
          <p:cNvPr id="18435" name="Line 3"/>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
        <p:nvSpPr>
          <p:cNvPr id="18436" name="Text Box 4"/>
          <p:cNvSpPr txBox="1">
            <a:spLocks noChangeArrowheads="1"/>
          </p:cNvSpPr>
          <p:nvPr/>
        </p:nvSpPr>
        <p:spPr bwMode="auto">
          <a:xfrm>
            <a:off x="685800" y="1143000"/>
            <a:ext cx="7467600" cy="5630863"/>
          </a:xfrm>
          <a:prstGeom prst="rect">
            <a:avLst/>
          </a:prstGeom>
          <a:noFill/>
          <a:ln w="9525">
            <a:noFill/>
            <a:miter lim="800000"/>
            <a:headEnd/>
            <a:tailEnd/>
          </a:ln>
        </p:spPr>
        <p:txBody>
          <a:bodyPr>
            <a:spAutoFit/>
          </a:bodyPr>
          <a:lstStyle/>
          <a:p>
            <a:pPr algn="ctr"/>
            <a:r>
              <a:rPr lang="en-US" dirty="0"/>
              <a:t>Miller’s algorithm to evaluate &lt; </a:t>
            </a:r>
            <a:r>
              <a:rPr lang="en-US" i="1" dirty="0"/>
              <a:t>P,Q </a:t>
            </a:r>
            <a:r>
              <a:rPr lang="en-US" dirty="0"/>
              <a:t>&gt;</a:t>
            </a:r>
            <a:r>
              <a:rPr lang="en-US" baseline="-25000" dirty="0"/>
              <a:t>n</a:t>
            </a:r>
          </a:p>
          <a:p>
            <a:pPr algn="ctr"/>
            <a:endParaRPr lang="en-US" baseline="-25000" dirty="0"/>
          </a:p>
          <a:p>
            <a:r>
              <a:rPr lang="en-US" dirty="0"/>
              <a:t>1. Given </a:t>
            </a:r>
            <a:r>
              <a:rPr lang="en-US" i="1" dirty="0"/>
              <a:t>P,Q</a:t>
            </a:r>
            <a:r>
              <a:rPr lang="en-US" dirty="0"/>
              <a:t> </a:t>
            </a:r>
            <a:r>
              <a:rPr lang="en-US" dirty="0" smtClean="0"/>
              <a:t>with order </a:t>
            </a:r>
            <a:r>
              <a:rPr lang="en-US" i="1" dirty="0" smtClean="0"/>
              <a:t>n</a:t>
            </a:r>
            <a:r>
              <a:rPr lang="en-US" dirty="0" smtClean="0"/>
              <a:t>, </a:t>
            </a:r>
            <a:r>
              <a:rPr lang="en-US" dirty="0"/>
              <a:t>choose </a:t>
            </a:r>
            <a:r>
              <a:rPr lang="en-US" i="1" dirty="0"/>
              <a:t>R</a:t>
            </a:r>
            <a:r>
              <a:rPr lang="en-US" dirty="0"/>
              <a:t> </a:t>
            </a:r>
            <a:r>
              <a:rPr lang="en-US" dirty="0" smtClean="0"/>
              <a:t>with order </a:t>
            </a:r>
            <a:r>
              <a:rPr lang="en-US" i="1" dirty="0" smtClean="0"/>
              <a:t>n</a:t>
            </a:r>
            <a:r>
              <a:rPr lang="en-US" dirty="0" smtClean="0"/>
              <a:t> and </a:t>
            </a:r>
            <a:r>
              <a:rPr lang="en-US" i="1" dirty="0"/>
              <a:t>R</a:t>
            </a:r>
            <a:r>
              <a:rPr lang="en-US" dirty="0"/>
              <a:t> </a:t>
            </a:r>
            <a:r>
              <a:rPr lang="en-US" dirty="0">
                <a:cs typeface="Arial" pitchFamily="34" charset="0"/>
              </a:rPr>
              <a:t>≠ ∞,</a:t>
            </a:r>
            <a:r>
              <a:rPr lang="en-US" i="1" dirty="0"/>
              <a:t>P</a:t>
            </a:r>
            <a:r>
              <a:rPr lang="en-US" dirty="0"/>
              <a:t>,−</a:t>
            </a:r>
            <a:r>
              <a:rPr lang="en-US" i="1" dirty="0"/>
              <a:t>Q</a:t>
            </a:r>
            <a:r>
              <a:rPr lang="en-US" dirty="0"/>
              <a:t>,</a:t>
            </a:r>
            <a:r>
              <a:rPr lang="en-US" i="1" dirty="0"/>
              <a:t>P</a:t>
            </a:r>
            <a:r>
              <a:rPr lang="en-US" dirty="0"/>
              <a:t>−</a:t>
            </a:r>
            <a:r>
              <a:rPr lang="en-US" i="1" dirty="0"/>
              <a:t>Q</a:t>
            </a:r>
            <a:r>
              <a:rPr lang="en-US" dirty="0"/>
              <a:t>.</a:t>
            </a:r>
          </a:p>
          <a:p>
            <a:r>
              <a:rPr lang="en-US" dirty="0"/>
              <a:t>2. Write </a:t>
            </a:r>
            <a:r>
              <a:rPr lang="en-US" i="1" dirty="0"/>
              <a:t>n</a:t>
            </a:r>
            <a:r>
              <a:rPr lang="en-US" dirty="0"/>
              <a:t> in binary as </a:t>
            </a:r>
            <a:r>
              <a:rPr lang="en-US" i="1" dirty="0"/>
              <a:t>n</a:t>
            </a:r>
            <a:r>
              <a:rPr lang="en-US" dirty="0"/>
              <a:t> = (</a:t>
            </a:r>
            <a:r>
              <a:rPr lang="en-US" i="1" dirty="0" err="1"/>
              <a:t>n</a:t>
            </a:r>
            <a:r>
              <a:rPr lang="en-US" i="1" baseline="-25000" dirty="0" err="1"/>
              <a:t>t</a:t>
            </a:r>
            <a:r>
              <a:rPr lang="en-US" i="1" dirty="0"/>
              <a:t>, ..., n</a:t>
            </a:r>
            <a:r>
              <a:rPr lang="en-US" i="1" baseline="-25000" dirty="0"/>
              <a:t>1</a:t>
            </a:r>
            <a:r>
              <a:rPr lang="en-US" i="1" dirty="0"/>
              <a:t>, n</a:t>
            </a:r>
            <a:r>
              <a:rPr lang="en-US" i="1" baseline="-25000" dirty="0"/>
              <a:t>0</a:t>
            </a:r>
            <a:r>
              <a:rPr lang="en-US" dirty="0"/>
              <a:t>).</a:t>
            </a:r>
          </a:p>
          <a:p>
            <a:r>
              <a:rPr lang="en-US" dirty="0"/>
              <a:t>3. Set </a:t>
            </a:r>
            <a:r>
              <a:rPr lang="en-US" i="1" dirty="0"/>
              <a:t>f</a:t>
            </a:r>
            <a:r>
              <a:rPr lang="en-US" dirty="0"/>
              <a:t> = 1, </a:t>
            </a:r>
            <a:r>
              <a:rPr lang="en-US" i="1" dirty="0"/>
              <a:t>T</a:t>
            </a:r>
            <a:r>
              <a:rPr lang="en-US" dirty="0"/>
              <a:t> = </a:t>
            </a:r>
            <a:r>
              <a:rPr lang="en-US" i="1" dirty="0"/>
              <a:t>P</a:t>
            </a:r>
            <a:r>
              <a:rPr lang="en-US" dirty="0"/>
              <a:t> and </a:t>
            </a:r>
            <a:r>
              <a:rPr lang="en-US" i="1" dirty="0" err="1"/>
              <a:t>i</a:t>
            </a:r>
            <a:r>
              <a:rPr lang="en-US" dirty="0"/>
              <a:t> = </a:t>
            </a:r>
            <a:r>
              <a:rPr lang="en-US" i="1" dirty="0"/>
              <a:t>t</a:t>
            </a:r>
            <a:r>
              <a:rPr lang="en-US" dirty="0"/>
              <a:t>.</a:t>
            </a:r>
          </a:p>
          <a:p>
            <a:r>
              <a:rPr lang="en-US" dirty="0"/>
              <a:t>4. If </a:t>
            </a:r>
            <a:r>
              <a:rPr lang="en-US" i="1" dirty="0" err="1"/>
              <a:t>i</a:t>
            </a:r>
            <a:r>
              <a:rPr lang="en-US" dirty="0"/>
              <a:t> &lt; 0 then go to step 5. Else do the following:</a:t>
            </a:r>
          </a:p>
          <a:p>
            <a:r>
              <a:rPr lang="en-US" dirty="0"/>
              <a:t>	(a) Let </a:t>
            </a:r>
            <a:r>
              <a:rPr lang="en-US" i="1" dirty="0"/>
              <a:t>l</a:t>
            </a:r>
            <a:r>
              <a:rPr lang="en-US" dirty="0"/>
              <a:t> be the tangent line to </a:t>
            </a:r>
            <a:r>
              <a:rPr lang="en-US" i="1" dirty="0"/>
              <a:t>E</a:t>
            </a:r>
            <a:r>
              <a:rPr lang="en-US" dirty="0"/>
              <a:t> through </a:t>
            </a:r>
            <a:r>
              <a:rPr lang="en-US" i="1" dirty="0"/>
              <a:t>T</a:t>
            </a:r>
            <a:r>
              <a:rPr lang="en-US" dirty="0"/>
              <a:t>. Let </a:t>
            </a:r>
            <a:r>
              <a:rPr lang="en-US" i="1" dirty="0"/>
              <a:t>v</a:t>
            </a:r>
            <a:r>
              <a:rPr lang="en-US" dirty="0"/>
              <a:t> be the vertical 	     line through </a:t>
            </a:r>
            <a:r>
              <a:rPr lang="en-US" i="1" dirty="0"/>
              <a:t>2T</a:t>
            </a:r>
            <a:r>
              <a:rPr lang="en-US" dirty="0"/>
              <a:t>.</a:t>
            </a:r>
          </a:p>
          <a:p>
            <a:r>
              <a:rPr lang="en-US" dirty="0"/>
              <a:t>	(b) Set </a:t>
            </a:r>
            <a:r>
              <a:rPr lang="en-US" i="1" dirty="0"/>
              <a:t>T</a:t>
            </a:r>
            <a:r>
              <a:rPr lang="en-US" dirty="0"/>
              <a:t> = </a:t>
            </a:r>
            <a:r>
              <a:rPr lang="en-US" i="1" dirty="0"/>
              <a:t>2T</a:t>
            </a:r>
            <a:r>
              <a:rPr lang="en-US" dirty="0"/>
              <a:t>.</a:t>
            </a:r>
          </a:p>
          <a:p>
            <a:r>
              <a:rPr lang="en-US" dirty="0"/>
              <a:t>	(c) Set </a:t>
            </a:r>
          </a:p>
          <a:p>
            <a:r>
              <a:rPr lang="en-US" dirty="0"/>
              <a:t>	</a:t>
            </a:r>
          </a:p>
          <a:p>
            <a:r>
              <a:rPr lang="en-US" dirty="0"/>
              <a:t>	(d) If </a:t>
            </a:r>
            <a:r>
              <a:rPr lang="en-US" i="1" dirty="0" err="1"/>
              <a:t>n</a:t>
            </a:r>
            <a:r>
              <a:rPr lang="en-US" baseline="-25000" dirty="0" err="1"/>
              <a:t>i</a:t>
            </a:r>
            <a:r>
              <a:rPr lang="en-US" dirty="0"/>
              <a:t> = 1 then do the following:</a:t>
            </a:r>
          </a:p>
          <a:p>
            <a:r>
              <a:rPr lang="en-US" dirty="0"/>
              <a:t>		</a:t>
            </a:r>
            <a:r>
              <a:rPr lang="en-US" dirty="0" err="1"/>
              <a:t>i</a:t>
            </a:r>
            <a:r>
              <a:rPr lang="en-US" dirty="0"/>
              <a:t>. Let </a:t>
            </a:r>
            <a:r>
              <a:rPr lang="en-US" i="1" dirty="0"/>
              <a:t>l</a:t>
            </a:r>
            <a:r>
              <a:rPr lang="en-US" dirty="0"/>
              <a:t> be the line through </a:t>
            </a:r>
            <a:r>
              <a:rPr lang="en-US" i="1" dirty="0"/>
              <a:t>T</a:t>
            </a:r>
            <a:r>
              <a:rPr lang="en-US" dirty="0"/>
              <a:t> and </a:t>
            </a:r>
            <a:r>
              <a:rPr lang="en-US" i="1" dirty="0"/>
              <a:t>P</a:t>
            </a:r>
            <a:r>
              <a:rPr lang="en-US" dirty="0"/>
              <a:t>, and </a:t>
            </a:r>
            <a:r>
              <a:rPr lang="en-US" i="1" dirty="0"/>
              <a:t>v</a:t>
            </a:r>
            <a:r>
              <a:rPr lang="en-US" dirty="0"/>
              <a:t> the vertical 		                 line through </a:t>
            </a:r>
            <a:r>
              <a:rPr lang="en-US" i="1" dirty="0"/>
              <a:t>T + P</a:t>
            </a:r>
            <a:r>
              <a:rPr lang="en-US" dirty="0"/>
              <a:t>.</a:t>
            </a:r>
          </a:p>
          <a:p>
            <a:r>
              <a:rPr lang="en-US" dirty="0"/>
              <a:t>		ii. Set </a:t>
            </a:r>
            <a:r>
              <a:rPr lang="en-US" i="1" dirty="0"/>
              <a:t>T = T + P</a:t>
            </a:r>
            <a:r>
              <a:rPr lang="en-US" dirty="0"/>
              <a:t>.</a:t>
            </a:r>
          </a:p>
          <a:p>
            <a:r>
              <a:rPr lang="en-US" dirty="0"/>
              <a:t>		iii. Set </a:t>
            </a:r>
          </a:p>
          <a:p>
            <a:r>
              <a:rPr lang="en-US" dirty="0"/>
              <a:t>	</a:t>
            </a:r>
          </a:p>
          <a:p>
            <a:r>
              <a:rPr lang="en-US" dirty="0"/>
              <a:t>	(e) Set </a:t>
            </a:r>
            <a:r>
              <a:rPr lang="en-US" i="1" dirty="0" err="1"/>
              <a:t>i</a:t>
            </a:r>
            <a:r>
              <a:rPr lang="en-US" dirty="0"/>
              <a:t> = </a:t>
            </a:r>
            <a:r>
              <a:rPr lang="en-US" i="1" dirty="0" err="1"/>
              <a:t>i</a:t>
            </a:r>
            <a:r>
              <a:rPr lang="en-US" dirty="0"/>
              <a:t> − 1 and return to step 4</a:t>
            </a:r>
          </a:p>
          <a:p>
            <a:r>
              <a:rPr lang="en-US" dirty="0"/>
              <a:t>5. The desired value is &lt; </a:t>
            </a:r>
            <a:r>
              <a:rPr lang="en-US" i="1" dirty="0"/>
              <a:t>P,Q</a:t>
            </a:r>
            <a:r>
              <a:rPr lang="en-US" dirty="0"/>
              <a:t> &gt;</a:t>
            </a:r>
            <a:r>
              <a:rPr lang="en-US" baseline="-25000" dirty="0"/>
              <a:t>n</a:t>
            </a:r>
            <a:r>
              <a:rPr lang="en-US" dirty="0"/>
              <a:t> =</a:t>
            </a:r>
            <a:r>
              <a:rPr lang="en-US" i="1" dirty="0"/>
              <a:t> f</a:t>
            </a:r>
            <a:r>
              <a:rPr lang="en-US" dirty="0"/>
              <a:t>.</a:t>
            </a:r>
          </a:p>
          <a:p>
            <a:pPr>
              <a:spcBef>
                <a:spcPct val="50000"/>
              </a:spcBef>
            </a:pPr>
            <a:endParaRPr lang="en-US" dirty="0">
              <a:cs typeface="Arial" pitchFamily="34" charset="0"/>
            </a:endParaRPr>
          </a:p>
        </p:txBody>
      </p:sp>
      <p:graphicFrame>
        <p:nvGraphicFramePr>
          <p:cNvPr id="18440" name="Object 8"/>
          <p:cNvGraphicFramePr>
            <a:graphicFrameLocks noChangeAspect="1"/>
          </p:cNvGraphicFramePr>
          <p:nvPr/>
        </p:nvGraphicFramePr>
        <p:xfrm>
          <a:off x="2514600" y="3429000"/>
          <a:ext cx="1905000" cy="609600"/>
        </p:xfrm>
        <a:graphic>
          <a:graphicData uri="http://schemas.openxmlformats.org/presentationml/2006/ole">
            <p:oleObj spid="_x0000_s18440" name="Equation" r:id="rId3" imgW="1307880" imgH="419040" progId="Equation.3">
              <p:embed/>
            </p:oleObj>
          </a:graphicData>
        </a:graphic>
      </p:graphicFrame>
      <p:graphicFrame>
        <p:nvGraphicFramePr>
          <p:cNvPr id="18441" name="Object 9"/>
          <p:cNvGraphicFramePr>
            <a:graphicFrameLocks noChangeAspect="1"/>
          </p:cNvGraphicFramePr>
          <p:nvPr/>
        </p:nvGraphicFramePr>
        <p:xfrm>
          <a:off x="3276600" y="5105400"/>
          <a:ext cx="1812925" cy="609600"/>
        </p:xfrm>
        <a:graphic>
          <a:graphicData uri="http://schemas.openxmlformats.org/presentationml/2006/ole">
            <p:oleObj spid="_x0000_s18441" name="Equation" r:id="rId4" imgW="1244520" imgH="419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6">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436">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36">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436">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8436">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436">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36">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8436">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436">
                                            <p:txEl>
                                              <p:pRg st="13" end="1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8436">
                                            <p:txEl>
                                              <p:pRg st="14" end="1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8436">
                                            <p:txEl>
                                              <p:pRg st="15" end="15"/>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8440"/>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844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8436">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1" name="Text Box 2"/>
          <p:cNvSpPr txBox="1">
            <a:spLocks noChangeArrowheads="1"/>
          </p:cNvSpPr>
          <p:nvPr/>
        </p:nvSpPr>
        <p:spPr bwMode="auto">
          <a:xfrm>
            <a:off x="762000" y="457200"/>
            <a:ext cx="7620000" cy="701675"/>
          </a:xfrm>
          <a:prstGeom prst="rect">
            <a:avLst/>
          </a:prstGeom>
          <a:noFill/>
          <a:ln w="9525">
            <a:noFill/>
            <a:miter lim="800000"/>
            <a:headEnd/>
            <a:tailEnd/>
          </a:ln>
        </p:spPr>
        <p:txBody>
          <a:bodyPr>
            <a:spAutoFit/>
          </a:bodyPr>
          <a:lstStyle/>
          <a:p>
            <a:pPr algn="ctr"/>
            <a:r>
              <a:rPr lang="en-US" sz="2200"/>
              <a:t>Verheul’s Theorem</a:t>
            </a:r>
          </a:p>
          <a:p>
            <a:endParaRPr lang="en-US"/>
          </a:p>
        </p:txBody>
      </p:sp>
      <p:sp>
        <p:nvSpPr>
          <p:cNvPr id="4102" name="Line 3"/>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
        <p:nvSpPr>
          <p:cNvPr id="4103" name="Text Box 4"/>
          <p:cNvSpPr txBox="1">
            <a:spLocks noChangeArrowheads="1"/>
          </p:cNvSpPr>
          <p:nvPr/>
        </p:nvSpPr>
        <p:spPr bwMode="auto">
          <a:xfrm>
            <a:off x="685800" y="1143000"/>
            <a:ext cx="7467600" cy="366713"/>
          </a:xfrm>
          <a:prstGeom prst="rect">
            <a:avLst/>
          </a:prstGeom>
          <a:noFill/>
          <a:ln w="9525">
            <a:noFill/>
            <a:miter lim="800000"/>
            <a:headEnd/>
            <a:tailEnd/>
          </a:ln>
        </p:spPr>
        <p:txBody>
          <a:bodyPr>
            <a:spAutoFit/>
          </a:bodyPr>
          <a:lstStyle/>
          <a:p>
            <a:pPr>
              <a:spcBef>
                <a:spcPct val="50000"/>
              </a:spcBef>
            </a:pPr>
            <a:endParaRPr lang="en-US">
              <a:cs typeface="Arial" pitchFamily="34" charset="0"/>
            </a:endParaRPr>
          </a:p>
        </p:txBody>
      </p:sp>
      <p:sp>
        <p:nvSpPr>
          <p:cNvPr id="4104" name="Text Box 6"/>
          <p:cNvSpPr txBox="1">
            <a:spLocks noChangeArrowheads="1"/>
          </p:cNvSpPr>
          <p:nvPr/>
        </p:nvSpPr>
        <p:spPr bwMode="auto">
          <a:xfrm>
            <a:off x="838200" y="1066800"/>
            <a:ext cx="6934200" cy="5114925"/>
          </a:xfrm>
          <a:prstGeom prst="rect">
            <a:avLst/>
          </a:prstGeom>
          <a:noFill/>
          <a:ln w="9525">
            <a:noFill/>
            <a:miter lim="800000"/>
            <a:headEnd/>
            <a:tailEnd/>
          </a:ln>
        </p:spPr>
        <p:txBody>
          <a:bodyPr>
            <a:spAutoFit/>
          </a:bodyPr>
          <a:lstStyle/>
          <a:p>
            <a:pPr algn="r">
              <a:spcBef>
                <a:spcPct val="50000"/>
              </a:spcBef>
            </a:pPr>
            <a:r>
              <a:rPr lang="en-US" sz="1400"/>
              <a:t>2001 (Verheul)</a:t>
            </a:r>
          </a:p>
          <a:p>
            <a:pPr>
              <a:spcBef>
                <a:spcPct val="50000"/>
              </a:spcBef>
            </a:pPr>
            <a:endParaRPr lang="en-US"/>
          </a:p>
          <a:p>
            <a:pPr>
              <a:spcBef>
                <a:spcPct val="50000"/>
              </a:spcBef>
            </a:pPr>
            <a:r>
              <a:rPr lang="en-US"/>
              <a:t>XTR:  Let </a:t>
            </a:r>
            <a:r>
              <a:rPr lang="en-US" i="1"/>
              <a:t>p</a:t>
            </a:r>
            <a:r>
              <a:rPr lang="en-US"/>
              <a:t> be a prime </a:t>
            </a:r>
            <a:r>
              <a:rPr lang="en-US" i="1"/>
              <a:t>p</a:t>
            </a:r>
            <a:r>
              <a:rPr lang="en-US"/>
              <a:t> ≡ 2 mod 3 and </a:t>
            </a:r>
            <a:r>
              <a:rPr lang="en-US" i="1"/>
              <a:t>n</a:t>
            </a:r>
            <a:r>
              <a:rPr lang="en-US"/>
              <a:t> a prime number such that </a:t>
            </a:r>
            <a:r>
              <a:rPr lang="en-US" i="1"/>
              <a:t>n | p</a:t>
            </a:r>
            <a:r>
              <a:rPr lang="en-US" i="1" baseline="30000"/>
              <a:t>2</a:t>
            </a:r>
            <a:r>
              <a:rPr lang="en-US" i="1"/>
              <a:t>+p+1</a:t>
            </a:r>
            <a:r>
              <a:rPr lang="en-US"/>
              <a:t>.  Let </a:t>
            </a:r>
            <a:r>
              <a:rPr lang="en-US" i="1"/>
              <a:t>g</a:t>
            </a:r>
            <a:r>
              <a:rPr lang="en-US"/>
              <a:t> be a generator of </a:t>
            </a:r>
            <a:r>
              <a:rPr lang="el-GR" i="1"/>
              <a:t>μ</a:t>
            </a:r>
            <a:r>
              <a:rPr lang="en-US" i="1" baseline="-25000"/>
              <a:t>n</a:t>
            </a:r>
            <a:r>
              <a:rPr lang="en-US"/>
              <a:t>, the group of </a:t>
            </a:r>
            <a:r>
              <a:rPr lang="en-US" i="1"/>
              <a:t>n</a:t>
            </a:r>
            <a:r>
              <a:rPr lang="en-US"/>
              <a:t>th roots of unity in     .  Let </a:t>
            </a:r>
            <a:r>
              <a:rPr lang="en-US" i="1"/>
              <a:t>P</a:t>
            </a:r>
            <a:r>
              <a:rPr lang="en-US"/>
              <a:t> be a point of order </a:t>
            </a:r>
            <a:r>
              <a:rPr lang="en-US" i="1"/>
              <a:t>n</a:t>
            </a:r>
            <a:r>
              <a:rPr lang="en-US"/>
              <a:t> on a supersingular </a:t>
            </a:r>
            <a:r>
              <a:rPr lang="en-US" i="1"/>
              <a:t>E</a:t>
            </a:r>
            <a:r>
              <a:rPr lang="en-US"/>
              <a:t> defined over     with #</a:t>
            </a:r>
            <a:r>
              <a:rPr lang="en-US" i="1"/>
              <a:t>E</a:t>
            </a:r>
            <a:r>
              <a:rPr lang="en-US"/>
              <a:t>(   ) = </a:t>
            </a:r>
            <a:r>
              <a:rPr lang="en-US" i="1"/>
              <a:t>p</a:t>
            </a:r>
            <a:r>
              <a:rPr lang="en-US" i="1" baseline="30000"/>
              <a:t>2</a:t>
            </a:r>
            <a:r>
              <a:rPr lang="en-US" i="1"/>
              <a:t>+p+1.</a:t>
            </a:r>
          </a:p>
          <a:p>
            <a:pPr>
              <a:spcBef>
                <a:spcPct val="50000"/>
              </a:spcBef>
            </a:pPr>
            <a:endParaRPr lang="en-US" i="1"/>
          </a:p>
          <a:p>
            <a:r>
              <a:rPr lang="en-US"/>
              <a:t>Theorem:  If an efficiently computable homomorphism can be found from </a:t>
            </a:r>
            <a:r>
              <a:rPr lang="el-GR" i="1"/>
              <a:t>μ</a:t>
            </a:r>
            <a:r>
              <a:rPr lang="en-US" i="1" baseline="-25000"/>
              <a:t>n</a:t>
            </a:r>
            <a:r>
              <a:rPr lang="en-US"/>
              <a:t> to &lt;</a:t>
            </a:r>
            <a:r>
              <a:rPr lang="en-US" i="1"/>
              <a:t>P</a:t>
            </a:r>
            <a:r>
              <a:rPr lang="en-US"/>
              <a:t>&gt;, then the Diffie-Hellman problem can be efficiently solved in both </a:t>
            </a:r>
            <a:r>
              <a:rPr lang="el-GR" i="1"/>
              <a:t>μ</a:t>
            </a:r>
            <a:r>
              <a:rPr lang="en-US" i="1" baseline="-25000"/>
              <a:t>n</a:t>
            </a:r>
            <a:r>
              <a:rPr lang="en-US"/>
              <a:t> and &lt;</a:t>
            </a:r>
            <a:r>
              <a:rPr lang="en-US" i="1"/>
              <a:t>P</a:t>
            </a:r>
            <a:r>
              <a:rPr lang="en-US"/>
              <a:t>&gt;.  </a:t>
            </a:r>
          </a:p>
          <a:p>
            <a:endParaRPr lang="en-US"/>
          </a:p>
          <a:p>
            <a:r>
              <a:rPr lang="en-US"/>
              <a:t>What are the implications?</a:t>
            </a:r>
          </a:p>
          <a:p>
            <a:endParaRPr lang="en-US"/>
          </a:p>
          <a:p>
            <a:r>
              <a:rPr lang="en-US"/>
              <a:t>My dissertation generalizes Verheul’s theorem.</a:t>
            </a:r>
          </a:p>
          <a:p>
            <a:pPr>
              <a:spcBef>
                <a:spcPct val="50000"/>
              </a:spcBef>
            </a:pPr>
            <a:endParaRPr lang="en-US"/>
          </a:p>
          <a:p>
            <a:pPr>
              <a:spcBef>
                <a:spcPct val="50000"/>
              </a:spcBef>
            </a:pPr>
            <a:endParaRPr lang="en-US">
              <a:cs typeface="Arial" pitchFamily="34" charset="0"/>
            </a:endParaRPr>
          </a:p>
        </p:txBody>
      </p:sp>
      <p:sp>
        <p:nvSpPr>
          <p:cNvPr id="4105"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0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09"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4111" name="Rectangle 8"/>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graphicFrame>
        <p:nvGraphicFramePr>
          <p:cNvPr id="4098" name="Object 10"/>
          <p:cNvGraphicFramePr>
            <a:graphicFrameLocks noChangeAspect="1"/>
          </p:cNvGraphicFramePr>
          <p:nvPr/>
        </p:nvGraphicFramePr>
        <p:xfrm>
          <a:off x="1981200" y="2438400"/>
          <a:ext cx="241300" cy="279400"/>
        </p:xfrm>
        <a:graphic>
          <a:graphicData uri="http://schemas.openxmlformats.org/presentationml/2006/ole">
            <p:oleObj spid="_x0000_s4098" name="Equation" r:id="rId3" imgW="241200" imgH="279360" progId="Equation.3">
              <p:embed/>
            </p:oleObj>
          </a:graphicData>
        </a:graphic>
      </p:graphicFrame>
      <p:sp>
        <p:nvSpPr>
          <p:cNvPr id="4113" name="Rectangle 1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graphicFrame>
        <p:nvGraphicFramePr>
          <p:cNvPr id="4099" name="Object 13"/>
          <p:cNvGraphicFramePr>
            <a:graphicFrameLocks noChangeAspect="1"/>
          </p:cNvGraphicFramePr>
          <p:nvPr/>
        </p:nvGraphicFramePr>
        <p:xfrm>
          <a:off x="2209800" y="2743200"/>
          <a:ext cx="241300" cy="266700"/>
        </p:xfrm>
        <a:graphic>
          <a:graphicData uri="http://schemas.openxmlformats.org/presentationml/2006/ole">
            <p:oleObj spid="_x0000_s4099" name="Equation" r:id="rId4" imgW="241200" imgH="266400" progId="Equation.3">
              <p:embed/>
            </p:oleObj>
          </a:graphicData>
        </a:graphic>
      </p:graphicFrame>
      <p:graphicFrame>
        <p:nvGraphicFramePr>
          <p:cNvPr id="4100" name="Object 14"/>
          <p:cNvGraphicFramePr>
            <a:graphicFrameLocks noChangeAspect="1"/>
          </p:cNvGraphicFramePr>
          <p:nvPr/>
        </p:nvGraphicFramePr>
        <p:xfrm>
          <a:off x="3276600" y="2743200"/>
          <a:ext cx="241300" cy="266700"/>
        </p:xfrm>
        <a:graphic>
          <a:graphicData uri="http://schemas.openxmlformats.org/presentationml/2006/ole">
            <p:oleObj spid="_x0000_s4100" name="Equation" r:id="rId5" imgW="241200" imgH="2664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0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9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10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104">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10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762000" y="457200"/>
            <a:ext cx="7620000" cy="701675"/>
          </a:xfrm>
          <a:prstGeom prst="rect">
            <a:avLst/>
          </a:prstGeom>
          <a:noFill/>
          <a:ln w="9525">
            <a:noFill/>
            <a:miter lim="800000"/>
            <a:headEnd/>
            <a:tailEnd/>
          </a:ln>
        </p:spPr>
        <p:txBody>
          <a:bodyPr>
            <a:spAutoFit/>
          </a:bodyPr>
          <a:lstStyle/>
          <a:p>
            <a:pPr algn="ctr"/>
            <a:r>
              <a:rPr lang="en-US" sz="2200"/>
              <a:t>Conclusion</a:t>
            </a:r>
          </a:p>
          <a:p>
            <a:endParaRPr lang="en-US"/>
          </a:p>
        </p:txBody>
      </p:sp>
      <p:sp>
        <p:nvSpPr>
          <p:cNvPr id="17411" name="Line 3"/>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
        <p:nvSpPr>
          <p:cNvPr id="17412" name="Text Box 4"/>
          <p:cNvSpPr txBox="1">
            <a:spLocks noChangeArrowheads="1"/>
          </p:cNvSpPr>
          <p:nvPr/>
        </p:nvSpPr>
        <p:spPr bwMode="auto">
          <a:xfrm>
            <a:off x="685800" y="1143000"/>
            <a:ext cx="7467600" cy="366713"/>
          </a:xfrm>
          <a:prstGeom prst="rect">
            <a:avLst/>
          </a:prstGeom>
          <a:noFill/>
          <a:ln w="9525">
            <a:noFill/>
            <a:miter lim="800000"/>
            <a:headEnd/>
            <a:tailEnd/>
          </a:ln>
        </p:spPr>
        <p:txBody>
          <a:bodyPr>
            <a:spAutoFit/>
          </a:bodyPr>
          <a:lstStyle/>
          <a:p>
            <a:pPr>
              <a:spcBef>
                <a:spcPct val="50000"/>
              </a:spcBef>
            </a:pPr>
            <a:endParaRPr lang="en-US">
              <a:cs typeface="Arial" pitchFamily="34" charset="0"/>
            </a:endParaRPr>
          </a:p>
        </p:txBody>
      </p:sp>
      <p:sp>
        <p:nvSpPr>
          <p:cNvPr id="17413" name="Text Box 6"/>
          <p:cNvSpPr txBox="1">
            <a:spLocks noChangeArrowheads="1"/>
          </p:cNvSpPr>
          <p:nvPr/>
        </p:nvSpPr>
        <p:spPr bwMode="auto">
          <a:xfrm>
            <a:off x="838200" y="1066800"/>
            <a:ext cx="6934200" cy="366713"/>
          </a:xfrm>
          <a:prstGeom prst="rect">
            <a:avLst/>
          </a:prstGeom>
          <a:noFill/>
          <a:ln w="9525">
            <a:noFill/>
            <a:miter lim="800000"/>
            <a:headEnd/>
            <a:tailEnd/>
          </a:ln>
        </p:spPr>
        <p:txBody>
          <a:bodyPr>
            <a:spAutoFit/>
          </a:bodyPr>
          <a:lstStyle/>
          <a:p>
            <a:pPr>
              <a:spcBef>
                <a:spcPct val="50000"/>
              </a:spcBef>
            </a:pPr>
            <a:endParaRPr lang="en-US">
              <a:cs typeface="Arial" pitchFamily="34" charset="0"/>
            </a:endParaRPr>
          </a:p>
        </p:txBody>
      </p:sp>
      <p:sp>
        <p:nvSpPr>
          <p:cNvPr id="17416" name="Text Box 8"/>
          <p:cNvSpPr txBox="1">
            <a:spLocks noChangeArrowheads="1"/>
          </p:cNvSpPr>
          <p:nvPr/>
        </p:nvSpPr>
        <p:spPr bwMode="auto">
          <a:xfrm>
            <a:off x="838200" y="1066800"/>
            <a:ext cx="7086600" cy="4903788"/>
          </a:xfrm>
          <a:prstGeom prst="rect">
            <a:avLst/>
          </a:prstGeom>
          <a:noFill/>
          <a:ln w="9525">
            <a:noFill/>
            <a:miter lim="800000"/>
            <a:headEnd/>
            <a:tailEnd/>
          </a:ln>
          <a:effectLst/>
        </p:spPr>
        <p:txBody>
          <a:bodyPr>
            <a:spAutoFit/>
          </a:bodyPr>
          <a:lstStyle/>
          <a:p>
            <a:pPr>
              <a:spcBef>
                <a:spcPct val="50000"/>
              </a:spcBef>
              <a:buFontTx/>
              <a:buChar char="•"/>
            </a:pPr>
            <a:r>
              <a:rPr lang="en-US" dirty="0"/>
              <a:t>  Active area of research  (see </a:t>
            </a:r>
            <a:r>
              <a:rPr lang="en-US" dirty="0" err="1"/>
              <a:t>Barreto’s</a:t>
            </a:r>
            <a:r>
              <a:rPr lang="en-US" dirty="0"/>
              <a:t> Pairing Based Crypto                           Lounge or eprint.iacr.org)</a:t>
            </a:r>
          </a:p>
          <a:p>
            <a:pPr>
              <a:spcBef>
                <a:spcPct val="50000"/>
              </a:spcBef>
              <a:buFontTx/>
              <a:buChar char="•"/>
            </a:pPr>
            <a:r>
              <a:rPr lang="en-US" dirty="0"/>
              <a:t>  Many interesting/simpler protocols</a:t>
            </a:r>
          </a:p>
          <a:p>
            <a:pPr>
              <a:spcBef>
                <a:spcPct val="50000"/>
              </a:spcBef>
              <a:buFontTx/>
              <a:buChar char="•"/>
            </a:pPr>
            <a:r>
              <a:rPr lang="en-US" dirty="0"/>
              <a:t>  Not quite yet in SAGE</a:t>
            </a:r>
          </a:p>
          <a:p>
            <a:pPr>
              <a:spcBef>
                <a:spcPct val="50000"/>
              </a:spcBef>
              <a:buFontTx/>
              <a:buChar char="•"/>
            </a:pPr>
            <a:r>
              <a:rPr lang="en-US" dirty="0"/>
              <a:t>  Already commercially available -- Voltage</a:t>
            </a:r>
          </a:p>
          <a:p>
            <a:pPr>
              <a:spcBef>
                <a:spcPct val="50000"/>
              </a:spcBef>
              <a:buFontTx/>
              <a:buChar char="•"/>
            </a:pPr>
            <a:r>
              <a:rPr lang="en-US" dirty="0"/>
              <a:t>  Security needs to be studied and tested</a:t>
            </a:r>
          </a:p>
          <a:p>
            <a:pPr>
              <a:spcBef>
                <a:spcPct val="50000"/>
              </a:spcBef>
              <a:buFontTx/>
              <a:buChar char="•"/>
            </a:pPr>
            <a:r>
              <a:rPr lang="en-US" dirty="0"/>
              <a:t>  Other pairings (Ate, Eta, </a:t>
            </a:r>
            <a:r>
              <a:rPr lang="en-US" dirty="0" err="1"/>
              <a:t>Eil</a:t>
            </a:r>
            <a:r>
              <a:rPr lang="en-US" dirty="0"/>
              <a:t>, etc…)</a:t>
            </a:r>
          </a:p>
          <a:p>
            <a:pPr>
              <a:spcBef>
                <a:spcPct val="50000"/>
              </a:spcBef>
              <a:buFontTx/>
              <a:buChar char="•"/>
            </a:pPr>
            <a:r>
              <a:rPr lang="en-US" dirty="0"/>
              <a:t>  Pairings for </a:t>
            </a:r>
            <a:r>
              <a:rPr lang="en-US" dirty="0" err="1"/>
              <a:t>hyperelliptic</a:t>
            </a:r>
            <a:r>
              <a:rPr lang="en-US" dirty="0"/>
              <a:t> </a:t>
            </a:r>
            <a:r>
              <a:rPr lang="en-US" dirty="0" smtClean="0"/>
              <a:t>curves, </a:t>
            </a:r>
            <a:r>
              <a:rPr lang="en-US" dirty="0" err="1" smtClean="0"/>
              <a:t>abelian</a:t>
            </a:r>
            <a:r>
              <a:rPr lang="en-US" dirty="0" smtClean="0"/>
              <a:t> varieties</a:t>
            </a:r>
            <a:endParaRPr lang="en-US" dirty="0"/>
          </a:p>
          <a:p>
            <a:pPr>
              <a:spcBef>
                <a:spcPct val="50000"/>
              </a:spcBef>
              <a:buFontTx/>
              <a:buChar char="•"/>
            </a:pPr>
            <a:r>
              <a:rPr lang="en-US" dirty="0"/>
              <a:t>  etc….</a:t>
            </a:r>
          </a:p>
          <a:p>
            <a:pPr>
              <a:spcBef>
                <a:spcPct val="50000"/>
              </a:spcBef>
            </a:pPr>
            <a:endParaRPr lang="en-US" dirty="0"/>
          </a:p>
          <a:p>
            <a:pPr algn="ctr">
              <a:spcBef>
                <a:spcPct val="50000"/>
              </a:spcBef>
            </a:pPr>
            <a:r>
              <a:rPr lang="en-US" sz="2400" dirty="0"/>
              <a:t>Questions?</a:t>
            </a:r>
          </a:p>
          <a:p>
            <a:pPr>
              <a:spcBef>
                <a:spcPct val="50000"/>
              </a:spcBef>
              <a:buFontTx/>
              <a:buChar cha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4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4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74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74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p:txBody>
          <a:bodyPr/>
          <a:lstStyle/>
          <a:p>
            <a:pPr>
              <a:buFontTx/>
              <a:buNone/>
            </a:pPr>
            <a:endParaRPr lang="en-US" dirty="0" smtClean="0"/>
          </a:p>
          <a:p>
            <a:pPr>
              <a:buFontTx/>
              <a:buNone/>
            </a:pPr>
            <a:endParaRPr lang="en-US" dirty="0" smtClean="0"/>
          </a:p>
          <a:p>
            <a:pPr algn="ctr">
              <a:buFontTx/>
              <a:buNone/>
            </a:pPr>
            <a:r>
              <a:rPr lang="en-US" dirty="0" smtClean="0"/>
              <a:t>Thank You</a:t>
            </a:r>
            <a:r>
              <a:rPr lang="en-US" dirty="0" smtClean="0"/>
              <a:t>!</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5"/>
          <p:cNvSpPr>
            <a:spLocks noGrp="1" noChangeArrowheads="1"/>
          </p:cNvSpPr>
          <p:nvPr>
            <p:ph type="ctrTitle"/>
          </p:nvPr>
        </p:nvSpPr>
        <p:spPr/>
        <p:txBody>
          <a:bodyPr/>
          <a:lstStyle/>
          <a:p>
            <a:r>
              <a:rPr lang="en-US" sz="6000" smtClean="0"/>
              <a:t/>
            </a:r>
            <a:br>
              <a:rPr lang="en-US" sz="6000" smtClean="0"/>
            </a:br>
            <a:r>
              <a:rPr lang="en-US" sz="9600" smtClean="0"/>
              <a:t>BOO!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Text Box 20"/>
          <p:cNvSpPr txBox="1">
            <a:spLocks noChangeArrowheads="1"/>
          </p:cNvSpPr>
          <p:nvPr/>
        </p:nvSpPr>
        <p:spPr bwMode="auto">
          <a:xfrm>
            <a:off x="762000" y="457200"/>
            <a:ext cx="7620000" cy="5919788"/>
          </a:xfrm>
          <a:prstGeom prst="rect">
            <a:avLst/>
          </a:prstGeom>
          <a:noFill/>
          <a:ln w="9525">
            <a:noFill/>
            <a:miter lim="800000"/>
            <a:headEnd/>
            <a:tailEnd/>
          </a:ln>
        </p:spPr>
        <p:txBody>
          <a:bodyPr>
            <a:spAutoFit/>
          </a:bodyPr>
          <a:lstStyle/>
          <a:p>
            <a:pPr algn="ctr"/>
            <a:r>
              <a:rPr lang="en-US" sz="2200"/>
              <a:t>Definitions</a:t>
            </a:r>
          </a:p>
          <a:p>
            <a:endParaRPr lang="en-US"/>
          </a:p>
          <a:p>
            <a:r>
              <a:rPr lang="en-US"/>
              <a:t>Let </a:t>
            </a:r>
            <a:r>
              <a:rPr lang="en-US" i="1"/>
              <a:t>G</a:t>
            </a:r>
            <a:r>
              <a:rPr lang="en-US" i="1" baseline="-25000"/>
              <a:t>1</a:t>
            </a:r>
            <a:r>
              <a:rPr lang="en-US"/>
              <a:t> and </a:t>
            </a:r>
            <a:r>
              <a:rPr lang="en-US" i="1"/>
              <a:t>G</a:t>
            </a:r>
            <a:r>
              <a:rPr lang="en-US" sz="1400" i="1" baseline="-12000"/>
              <a:t>2</a:t>
            </a:r>
            <a:r>
              <a:rPr lang="en-US"/>
              <a:t> be abelian groups, written additively.</a:t>
            </a:r>
          </a:p>
          <a:p>
            <a:endParaRPr lang="en-US"/>
          </a:p>
          <a:p>
            <a:r>
              <a:rPr lang="en-US"/>
              <a:t>Let </a:t>
            </a:r>
            <a:r>
              <a:rPr lang="en-US" i="1"/>
              <a:t>n</a:t>
            </a:r>
            <a:r>
              <a:rPr lang="en-US"/>
              <a:t> be a prime number such that  [</a:t>
            </a:r>
            <a:r>
              <a:rPr lang="en-US" i="1"/>
              <a:t>n</a:t>
            </a:r>
            <a:r>
              <a:rPr lang="en-US"/>
              <a:t>]</a:t>
            </a:r>
            <a:r>
              <a:rPr lang="en-US" i="1"/>
              <a:t>P</a:t>
            </a:r>
            <a:r>
              <a:rPr lang="en-US"/>
              <a:t> for all </a:t>
            </a:r>
            <a:r>
              <a:rPr lang="en-US" i="1"/>
              <a:t>P</a:t>
            </a:r>
            <a:r>
              <a:rPr lang="en-US"/>
              <a:t> in </a:t>
            </a:r>
            <a:r>
              <a:rPr lang="en-US" i="1"/>
              <a:t>G</a:t>
            </a:r>
            <a:r>
              <a:rPr lang="en-US" sz="1400" i="1" baseline="-25000"/>
              <a:t>1</a:t>
            </a:r>
            <a:r>
              <a:rPr lang="en-US"/>
              <a:t> and </a:t>
            </a:r>
            <a:r>
              <a:rPr lang="en-US" i="1"/>
              <a:t>G</a:t>
            </a:r>
            <a:r>
              <a:rPr lang="en-US" sz="1400" i="1" baseline="-25000"/>
              <a:t>2</a:t>
            </a:r>
            <a:r>
              <a:rPr lang="en-US"/>
              <a:t> .</a:t>
            </a:r>
          </a:p>
          <a:p>
            <a:endParaRPr lang="en-US"/>
          </a:p>
          <a:p>
            <a:r>
              <a:rPr lang="en-US"/>
              <a:t>Let </a:t>
            </a:r>
            <a:r>
              <a:rPr lang="en-US" i="1"/>
              <a:t>G</a:t>
            </a:r>
            <a:r>
              <a:rPr lang="en-US" i="1" baseline="-25000"/>
              <a:t>3</a:t>
            </a:r>
            <a:r>
              <a:rPr lang="en-US"/>
              <a:t> be a cyclic group of order </a:t>
            </a:r>
            <a:r>
              <a:rPr lang="en-US" i="1"/>
              <a:t>n</a:t>
            </a:r>
            <a:r>
              <a:rPr lang="en-US"/>
              <a:t>, written multiplicatively.</a:t>
            </a:r>
          </a:p>
          <a:p>
            <a:endParaRPr lang="en-US"/>
          </a:p>
          <a:p>
            <a:r>
              <a:rPr lang="en-US"/>
              <a:t>Then a pairing is a map:</a:t>
            </a:r>
          </a:p>
          <a:p>
            <a:endParaRPr lang="en-US"/>
          </a:p>
          <a:p>
            <a:endParaRPr lang="en-US"/>
          </a:p>
          <a:p>
            <a:endParaRPr lang="en-US"/>
          </a:p>
          <a:p>
            <a:r>
              <a:rPr lang="en-US"/>
              <a:t>(</a:t>
            </a:r>
            <a:r>
              <a:rPr lang="en-US" i="1"/>
              <a:t>Bilinearity</a:t>
            </a:r>
            <a:r>
              <a:rPr lang="en-US"/>
              <a:t>)</a:t>
            </a:r>
          </a:p>
          <a:p>
            <a:endParaRPr lang="en-US"/>
          </a:p>
          <a:p>
            <a:endParaRPr lang="en-US"/>
          </a:p>
          <a:p>
            <a:endParaRPr lang="en-US"/>
          </a:p>
          <a:p>
            <a:r>
              <a:rPr lang="en-US"/>
              <a:t>(</a:t>
            </a:r>
            <a:r>
              <a:rPr lang="en-US" i="1"/>
              <a:t>Non-Degeneracy</a:t>
            </a:r>
            <a:r>
              <a:rPr lang="en-US"/>
              <a:t>)</a:t>
            </a:r>
          </a:p>
          <a:p>
            <a:endParaRPr lang="en-US"/>
          </a:p>
          <a:p>
            <a:endParaRPr lang="en-US"/>
          </a:p>
          <a:p>
            <a:endParaRPr lang="en-US"/>
          </a:p>
          <a:p>
            <a:endParaRPr lang="en-US"/>
          </a:p>
        </p:txBody>
      </p:sp>
      <p:graphicFrame>
        <p:nvGraphicFramePr>
          <p:cNvPr id="1026" name="Object 23"/>
          <p:cNvGraphicFramePr>
            <a:graphicFrameLocks noChangeAspect="1"/>
          </p:cNvGraphicFramePr>
          <p:nvPr/>
        </p:nvGraphicFramePr>
        <p:xfrm>
          <a:off x="3429000" y="3124200"/>
          <a:ext cx="1828800" cy="401638"/>
        </p:xfrm>
        <a:graphic>
          <a:graphicData uri="http://schemas.openxmlformats.org/presentationml/2006/ole">
            <p:oleObj spid="_x0000_s1026" name="Equation" r:id="rId3" imgW="1041120" imgH="228600" progId="Equation.DSMT4">
              <p:embed/>
            </p:oleObj>
          </a:graphicData>
        </a:graphic>
      </p:graphicFrame>
      <p:graphicFrame>
        <p:nvGraphicFramePr>
          <p:cNvPr id="1027" name="Object 24"/>
          <p:cNvGraphicFramePr>
            <a:graphicFrameLocks noChangeAspect="1"/>
          </p:cNvGraphicFramePr>
          <p:nvPr/>
        </p:nvGraphicFramePr>
        <p:xfrm>
          <a:off x="2209800" y="4114800"/>
          <a:ext cx="5038725" cy="334963"/>
        </p:xfrm>
        <a:graphic>
          <a:graphicData uri="http://schemas.openxmlformats.org/presentationml/2006/ole">
            <p:oleObj spid="_x0000_s1027" name="Equation" r:id="rId4" imgW="3441600" imgH="228600" progId="Equation.DSMT4">
              <p:embed/>
            </p:oleObj>
          </a:graphicData>
        </a:graphic>
      </p:graphicFrame>
      <p:graphicFrame>
        <p:nvGraphicFramePr>
          <p:cNvPr id="1028" name="Object 25"/>
          <p:cNvGraphicFramePr>
            <a:graphicFrameLocks noChangeAspect="1"/>
          </p:cNvGraphicFramePr>
          <p:nvPr/>
        </p:nvGraphicFramePr>
        <p:xfrm>
          <a:off x="2209800" y="4495800"/>
          <a:ext cx="5130800" cy="334963"/>
        </p:xfrm>
        <a:graphic>
          <a:graphicData uri="http://schemas.openxmlformats.org/presentationml/2006/ole">
            <p:oleObj spid="_x0000_s1028" name="Equation" r:id="rId5" imgW="3504960" imgH="228600" progId="Equation.DSMT4">
              <p:embed/>
            </p:oleObj>
          </a:graphicData>
        </a:graphic>
      </p:graphicFrame>
      <p:graphicFrame>
        <p:nvGraphicFramePr>
          <p:cNvPr id="1029" name="Object 26"/>
          <p:cNvGraphicFramePr>
            <a:graphicFrameLocks noChangeAspect="1"/>
          </p:cNvGraphicFramePr>
          <p:nvPr/>
        </p:nvGraphicFramePr>
        <p:xfrm>
          <a:off x="1855788" y="5334000"/>
          <a:ext cx="5813425" cy="344488"/>
        </p:xfrm>
        <a:graphic>
          <a:graphicData uri="http://schemas.openxmlformats.org/presentationml/2006/ole">
            <p:oleObj spid="_x0000_s1029" name="Equation" r:id="rId6" imgW="3860640" imgH="228600" progId="Equation.DSMT4">
              <p:embed/>
            </p:oleObj>
          </a:graphicData>
        </a:graphic>
      </p:graphicFrame>
      <p:graphicFrame>
        <p:nvGraphicFramePr>
          <p:cNvPr id="1030" name="Object 27"/>
          <p:cNvGraphicFramePr>
            <a:graphicFrameLocks noChangeAspect="1"/>
          </p:cNvGraphicFramePr>
          <p:nvPr/>
        </p:nvGraphicFramePr>
        <p:xfrm>
          <a:off x="1855788" y="5715000"/>
          <a:ext cx="5813425" cy="344488"/>
        </p:xfrm>
        <a:graphic>
          <a:graphicData uri="http://schemas.openxmlformats.org/presentationml/2006/ole">
            <p:oleObj spid="_x0000_s1030" name="Equation" r:id="rId7" imgW="3860640" imgH="228600" progId="Equation.DSMT4">
              <p:embed/>
            </p:oleObj>
          </a:graphicData>
        </a:graphic>
      </p:graphicFrame>
      <p:sp>
        <p:nvSpPr>
          <p:cNvPr id="1032" name="Line 28"/>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1">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31">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2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2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31">
                                            <p:txEl>
                                              <p:pRg st="16" end="1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2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 Box 2"/>
          <p:cNvSpPr txBox="1">
            <a:spLocks noChangeArrowheads="1"/>
          </p:cNvSpPr>
          <p:nvPr/>
        </p:nvSpPr>
        <p:spPr bwMode="auto">
          <a:xfrm>
            <a:off x="762000" y="457200"/>
            <a:ext cx="7620000" cy="701675"/>
          </a:xfrm>
          <a:prstGeom prst="rect">
            <a:avLst/>
          </a:prstGeom>
          <a:noFill/>
          <a:ln w="9525">
            <a:noFill/>
            <a:miter lim="800000"/>
            <a:headEnd/>
            <a:tailEnd/>
          </a:ln>
        </p:spPr>
        <p:txBody>
          <a:bodyPr>
            <a:spAutoFit/>
          </a:bodyPr>
          <a:lstStyle/>
          <a:p>
            <a:pPr algn="ctr"/>
            <a:r>
              <a:rPr lang="en-US" sz="2200"/>
              <a:t>Properties of Bilinear Pairings</a:t>
            </a:r>
          </a:p>
          <a:p>
            <a:endParaRPr lang="en-US"/>
          </a:p>
        </p:txBody>
      </p:sp>
      <p:sp>
        <p:nvSpPr>
          <p:cNvPr id="2055" name="Line 8"/>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graphicFrame>
        <p:nvGraphicFramePr>
          <p:cNvPr id="2050" name="Object 10"/>
          <p:cNvGraphicFramePr>
            <a:graphicFrameLocks noChangeAspect="1"/>
          </p:cNvGraphicFramePr>
          <p:nvPr/>
        </p:nvGraphicFramePr>
        <p:xfrm>
          <a:off x="914400" y="1752600"/>
          <a:ext cx="2759075" cy="388938"/>
        </p:xfrm>
        <a:graphic>
          <a:graphicData uri="http://schemas.openxmlformats.org/presentationml/2006/ole">
            <p:oleObj spid="_x0000_s2050" name="Equation" r:id="rId3" imgW="1434960" imgH="203040" progId="Equation.DSMT4">
              <p:embed/>
            </p:oleObj>
          </a:graphicData>
        </a:graphic>
      </p:graphicFrame>
      <p:graphicFrame>
        <p:nvGraphicFramePr>
          <p:cNvPr id="2051" name="Object 13"/>
          <p:cNvGraphicFramePr>
            <a:graphicFrameLocks noChangeAspect="1"/>
          </p:cNvGraphicFramePr>
          <p:nvPr/>
        </p:nvGraphicFramePr>
        <p:xfrm>
          <a:off x="838200" y="3352800"/>
          <a:ext cx="6105525" cy="438150"/>
        </p:xfrm>
        <a:graphic>
          <a:graphicData uri="http://schemas.openxmlformats.org/presentationml/2006/ole">
            <p:oleObj spid="_x0000_s2051" name="Equation" r:id="rId4" imgW="3174840" imgH="228600" progId="Equation.DSMT4">
              <p:embed/>
            </p:oleObj>
          </a:graphicData>
        </a:graphic>
      </p:graphicFrame>
      <p:graphicFrame>
        <p:nvGraphicFramePr>
          <p:cNvPr id="2052" name="Object 17"/>
          <p:cNvGraphicFramePr>
            <a:graphicFrameLocks noChangeAspect="1"/>
          </p:cNvGraphicFramePr>
          <p:nvPr/>
        </p:nvGraphicFramePr>
        <p:xfrm>
          <a:off x="838200" y="2514600"/>
          <a:ext cx="4248150" cy="438150"/>
        </p:xfrm>
        <a:graphic>
          <a:graphicData uri="http://schemas.openxmlformats.org/presentationml/2006/ole">
            <p:oleObj spid="_x0000_s2052" name="Equation" r:id="rId5" imgW="2209680" imgH="228600" progId="Equation.DSMT4">
              <p:embed/>
            </p:oleObj>
          </a:graphicData>
        </a:graphic>
      </p:graphicFrame>
      <p:graphicFrame>
        <p:nvGraphicFramePr>
          <p:cNvPr id="2053" name="Object 20"/>
          <p:cNvGraphicFramePr>
            <a:graphicFrameLocks noChangeAspect="1"/>
          </p:cNvGraphicFramePr>
          <p:nvPr/>
        </p:nvGraphicFramePr>
        <p:xfrm>
          <a:off x="838200" y="4191000"/>
          <a:ext cx="5299075" cy="438150"/>
        </p:xfrm>
        <a:graphic>
          <a:graphicData uri="http://schemas.openxmlformats.org/presentationml/2006/ole">
            <p:oleObj spid="_x0000_s2053" name="Equation" r:id="rId6" imgW="2755800" imgH="2286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762000" y="457200"/>
            <a:ext cx="7620000" cy="701675"/>
          </a:xfrm>
          <a:prstGeom prst="rect">
            <a:avLst/>
          </a:prstGeom>
          <a:noFill/>
          <a:ln w="9525">
            <a:noFill/>
            <a:miter lim="800000"/>
            <a:headEnd/>
            <a:tailEnd/>
          </a:ln>
        </p:spPr>
        <p:txBody>
          <a:bodyPr>
            <a:spAutoFit/>
          </a:bodyPr>
          <a:lstStyle/>
          <a:p>
            <a:pPr algn="ctr"/>
            <a:r>
              <a:rPr lang="en-US" sz="2200"/>
              <a:t>Pairings on Elliptic Curves</a:t>
            </a:r>
          </a:p>
          <a:p>
            <a:endParaRPr lang="en-US"/>
          </a:p>
        </p:txBody>
      </p:sp>
      <p:sp>
        <p:nvSpPr>
          <p:cNvPr id="3076" name="Line 3"/>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
        <p:nvSpPr>
          <p:cNvPr id="3077" name="Text Box 8"/>
          <p:cNvSpPr txBox="1">
            <a:spLocks noChangeArrowheads="1"/>
          </p:cNvSpPr>
          <p:nvPr/>
        </p:nvSpPr>
        <p:spPr bwMode="auto">
          <a:xfrm>
            <a:off x="838200" y="1219200"/>
            <a:ext cx="7315200" cy="3693319"/>
          </a:xfrm>
          <a:prstGeom prst="rect">
            <a:avLst/>
          </a:prstGeom>
          <a:noFill/>
          <a:ln w="9525">
            <a:noFill/>
            <a:miter lim="800000"/>
            <a:headEnd/>
            <a:tailEnd/>
          </a:ln>
        </p:spPr>
        <p:txBody>
          <a:bodyPr>
            <a:spAutoFit/>
          </a:bodyPr>
          <a:lstStyle/>
          <a:p>
            <a:pPr>
              <a:spcBef>
                <a:spcPct val="50000"/>
              </a:spcBef>
            </a:pPr>
            <a:r>
              <a:rPr lang="en-US" dirty="0"/>
              <a:t>For our purposes, we will use the following:</a:t>
            </a:r>
          </a:p>
          <a:p>
            <a:pPr>
              <a:spcBef>
                <a:spcPct val="50000"/>
              </a:spcBef>
            </a:pPr>
            <a:r>
              <a:rPr lang="en-US" dirty="0"/>
              <a:t>	</a:t>
            </a:r>
            <a:endParaRPr lang="en-US" dirty="0" smtClean="0"/>
          </a:p>
          <a:p>
            <a:pPr>
              <a:spcBef>
                <a:spcPct val="50000"/>
              </a:spcBef>
            </a:pPr>
            <a:r>
              <a:rPr lang="en-US" dirty="0"/>
              <a:t>	</a:t>
            </a:r>
            <a:r>
              <a:rPr lang="en-US" dirty="0" smtClean="0"/>
              <a:t>Let </a:t>
            </a:r>
            <a:r>
              <a:rPr lang="en-US" i="1" dirty="0"/>
              <a:t>E</a:t>
            </a:r>
            <a:r>
              <a:rPr lang="en-US" dirty="0"/>
              <a:t> be an elliptic curve defined over </a:t>
            </a:r>
            <a:r>
              <a:rPr lang="en-US" dirty="0" err="1"/>
              <a:t>F</a:t>
            </a:r>
            <a:r>
              <a:rPr lang="en-US" baseline="-25000" dirty="0" err="1"/>
              <a:t>q</a:t>
            </a:r>
            <a:r>
              <a:rPr lang="en-US" sz="1400" baseline="-22000" dirty="0"/>
              <a:t>.</a:t>
            </a:r>
            <a:r>
              <a:rPr lang="en-US" dirty="0"/>
              <a:t> </a:t>
            </a:r>
          </a:p>
          <a:p>
            <a:pPr>
              <a:spcBef>
                <a:spcPct val="50000"/>
              </a:spcBef>
            </a:pPr>
            <a:r>
              <a:rPr lang="en-US" dirty="0"/>
              <a:t>	Let </a:t>
            </a:r>
            <a:r>
              <a:rPr lang="en-US" i="1" dirty="0"/>
              <a:t>P</a:t>
            </a:r>
            <a:r>
              <a:rPr lang="en-US" dirty="0"/>
              <a:t> be a fixed point on </a:t>
            </a:r>
            <a:r>
              <a:rPr lang="en-US" i="1" dirty="0"/>
              <a:t>E</a:t>
            </a:r>
            <a:r>
              <a:rPr lang="en-US" dirty="0"/>
              <a:t> of prime order </a:t>
            </a:r>
            <a:r>
              <a:rPr lang="en-US" i="1" dirty="0"/>
              <a:t>n</a:t>
            </a:r>
            <a:r>
              <a:rPr lang="en-US" dirty="0"/>
              <a:t>.</a:t>
            </a:r>
          </a:p>
          <a:p>
            <a:pPr>
              <a:spcBef>
                <a:spcPct val="50000"/>
              </a:spcBef>
            </a:pPr>
            <a:r>
              <a:rPr lang="en-US" dirty="0"/>
              <a:t>	Let </a:t>
            </a:r>
            <a:r>
              <a:rPr lang="en-US" i="1" dirty="0"/>
              <a:t>k</a:t>
            </a:r>
            <a:r>
              <a:rPr lang="en-US" dirty="0"/>
              <a:t> be the order of </a:t>
            </a:r>
            <a:r>
              <a:rPr lang="en-US" i="1" dirty="0"/>
              <a:t>q</a:t>
            </a:r>
            <a:r>
              <a:rPr lang="en-US" dirty="0"/>
              <a:t> mod </a:t>
            </a:r>
            <a:r>
              <a:rPr lang="en-US" i="1" dirty="0"/>
              <a:t>n</a:t>
            </a:r>
            <a:r>
              <a:rPr lang="en-US" dirty="0"/>
              <a:t>.  </a:t>
            </a:r>
          </a:p>
          <a:p>
            <a:pPr>
              <a:spcBef>
                <a:spcPct val="50000"/>
              </a:spcBef>
            </a:pPr>
            <a:r>
              <a:rPr lang="en-US" dirty="0"/>
              <a:t>	Then </a:t>
            </a:r>
            <a:r>
              <a:rPr lang="en-US" i="1" dirty="0"/>
              <a:t>k</a:t>
            </a:r>
            <a:r>
              <a:rPr lang="en-US" dirty="0"/>
              <a:t> is also the smallest integer such that </a:t>
            </a:r>
            <a:r>
              <a:rPr lang="en-US" i="1" dirty="0"/>
              <a:t>n </a:t>
            </a:r>
            <a:r>
              <a:rPr lang="en-US" dirty="0"/>
              <a:t>| (</a:t>
            </a:r>
            <a:r>
              <a:rPr lang="en-US" i="1" dirty="0"/>
              <a:t>q </a:t>
            </a:r>
            <a:r>
              <a:rPr lang="en-US" i="1" baseline="30000" dirty="0"/>
              <a:t>k </a:t>
            </a:r>
            <a:r>
              <a:rPr lang="en-US" dirty="0"/>
              <a:t>- 1).  </a:t>
            </a:r>
          </a:p>
          <a:p>
            <a:pPr>
              <a:spcBef>
                <a:spcPct val="50000"/>
              </a:spcBef>
            </a:pPr>
            <a:r>
              <a:rPr lang="en-US" dirty="0"/>
              <a:t>	</a:t>
            </a:r>
            <a:r>
              <a:rPr lang="en-US" i="1" dirty="0"/>
              <a:t>k</a:t>
            </a:r>
            <a:r>
              <a:rPr lang="en-US" dirty="0"/>
              <a:t> is called the </a:t>
            </a:r>
            <a:r>
              <a:rPr lang="en-US" i="1" dirty="0"/>
              <a:t>embedding degree</a:t>
            </a:r>
            <a:r>
              <a:rPr lang="en-US" dirty="0"/>
              <a:t>.</a:t>
            </a:r>
          </a:p>
          <a:p>
            <a:pPr>
              <a:spcBef>
                <a:spcPct val="50000"/>
              </a:spcBef>
            </a:pPr>
            <a:endParaRPr lang="en-US" dirty="0" smtClean="0"/>
          </a:p>
          <a:p>
            <a:pPr>
              <a:spcBef>
                <a:spcPct val="50000"/>
              </a:spcBef>
            </a:pPr>
            <a:r>
              <a:rPr lang="en-US" dirty="0" smtClean="0"/>
              <a:t>Pairings </a:t>
            </a:r>
            <a:r>
              <a:rPr lang="en-US" dirty="0"/>
              <a:t>will be of the form </a:t>
            </a:r>
          </a:p>
        </p:txBody>
      </p:sp>
      <p:sp>
        <p:nvSpPr>
          <p:cNvPr id="6" name="TextBox 5"/>
          <p:cNvSpPr txBox="1"/>
          <p:nvPr/>
        </p:nvSpPr>
        <p:spPr>
          <a:xfrm>
            <a:off x="914400" y="5105400"/>
            <a:ext cx="7162800" cy="1200329"/>
          </a:xfrm>
          <a:prstGeom prst="rect">
            <a:avLst/>
          </a:prstGeom>
          <a:noFill/>
        </p:spPr>
        <p:txBody>
          <a:bodyPr wrap="square" rtlCol="0">
            <a:spAutoFit/>
          </a:bodyPr>
          <a:lstStyle/>
          <a:p>
            <a:endParaRPr lang="en-US" dirty="0" smtClean="0"/>
          </a:p>
          <a:p>
            <a:endParaRPr lang="en-US" dirty="0" smtClean="0"/>
          </a:p>
          <a:p>
            <a:r>
              <a:rPr lang="en-US" dirty="0" smtClean="0"/>
              <a:t>We’ll also require that </a:t>
            </a:r>
            <a:r>
              <a:rPr lang="en-US" i="1" dirty="0" smtClean="0"/>
              <a:t>e</a:t>
            </a:r>
            <a:r>
              <a:rPr lang="en-US" dirty="0" smtClean="0"/>
              <a:t>(</a:t>
            </a:r>
            <a:r>
              <a:rPr lang="en-US" i="1" dirty="0" smtClean="0"/>
              <a:t>P,P</a:t>
            </a:r>
            <a:r>
              <a:rPr lang="en-US" dirty="0" smtClean="0"/>
              <a:t>) ≠ 1, which can be done using distortion maps.</a:t>
            </a:r>
            <a:endParaRPr lang="en-US" dirty="0"/>
          </a:p>
        </p:txBody>
      </p:sp>
      <p:graphicFrame>
        <p:nvGraphicFramePr>
          <p:cNvPr id="7" name="Object 6"/>
          <p:cNvGraphicFramePr>
            <a:graphicFrameLocks noChangeAspect="1"/>
          </p:cNvGraphicFramePr>
          <p:nvPr/>
        </p:nvGraphicFramePr>
        <p:xfrm>
          <a:off x="2714625" y="4911725"/>
          <a:ext cx="3322638" cy="642938"/>
        </p:xfrm>
        <a:graphic>
          <a:graphicData uri="http://schemas.openxmlformats.org/presentationml/2006/ole">
            <p:oleObj spid="_x0000_s3079" name="Equation" r:id="rId3" imgW="1511280" imgH="29196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7">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77">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077">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762000" y="457200"/>
            <a:ext cx="7620000" cy="701675"/>
          </a:xfrm>
          <a:prstGeom prst="rect">
            <a:avLst/>
          </a:prstGeom>
          <a:noFill/>
          <a:ln w="9525">
            <a:noFill/>
            <a:miter lim="800000"/>
            <a:headEnd/>
            <a:tailEnd/>
          </a:ln>
        </p:spPr>
        <p:txBody>
          <a:bodyPr>
            <a:spAutoFit/>
          </a:bodyPr>
          <a:lstStyle/>
          <a:p>
            <a:pPr algn="ctr"/>
            <a:r>
              <a:rPr lang="en-US" sz="2200"/>
              <a:t>Computability and the Embedding Degree</a:t>
            </a:r>
          </a:p>
          <a:p>
            <a:endParaRPr lang="en-US"/>
          </a:p>
        </p:txBody>
      </p:sp>
      <p:sp>
        <p:nvSpPr>
          <p:cNvPr id="8195" name="Line 3"/>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
        <p:nvSpPr>
          <p:cNvPr id="8196" name="Text Box 7"/>
          <p:cNvSpPr txBox="1">
            <a:spLocks noChangeArrowheads="1"/>
          </p:cNvSpPr>
          <p:nvPr/>
        </p:nvSpPr>
        <p:spPr bwMode="auto">
          <a:xfrm>
            <a:off x="685800" y="1143000"/>
            <a:ext cx="7467600" cy="5181600"/>
          </a:xfrm>
          <a:prstGeom prst="rect">
            <a:avLst/>
          </a:prstGeom>
          <a:noFill/>
          <a:ln w="9525">
            <a:noFill/>
            <a:miter lim="800000"/>
            <a:headEnd/>
            <a:tailEnd/>
          </a:ln>
        </p:spPr>
        <p:txBody>
          <a:bodyPr>
            <a:spAutoFit/>
          </a:bodyPr>
          <a:lstStyle/>
          <a:p>
            <a:pPr>
              <a:spcBef>
                <a:spcPct val="50000"/>
              </a:spcBef>
            </a:pPr>
            <a:r>
              <a:rPr lang="en-US" dirty="0"/>
              <a:t>The Weil pairing and Tate pairing are examples of pairings on curves.</a:t>
            </a:r>
          </a:p>
          <a:p>
            <a:pPr>
              <a:spcBef>
                <a:spcPct val="50000"/>
              </a:spcBef>
            </a:pPr>
            <a:endParaRPr lang="en-US" dirty="0"/>
          </a:p>
          <a:p>
            <a:pPr>
              <a:spcBef>
                <a:spcPct val="50000"/>
              </a:spcBef>
            </a:pPr>
            <a:r>
              <a:rPr lang="en-US" dirty="0"/>
              <a:t>Both are efficiently computable, provided that the embedding degree </a:t>
            </a:r>
            <a:r>
              <a:rPr lang="en-US" i="1" dirty="0"/>
              <a:t>k</a:t>
            </a:r>
            <a:r>
              <a:rPr lang="en-US" dirty="0"/>
              <a:t> is small.</a:t>
            </a:r>
          </a:p>
          <a:p>
            <a:pPr>
              <a:spcBef>
                <a:spcPct val="50000"/>
              </a:spcBef>
            </a:pPr>
            <a:endParaRPr lang="en-US" dirty="0"/>
          </a:p>
          <a:p>
            <a:pPr>
              <a:spcBef>
                <a:spcPct val="50000"/>
              </a:spcBef>
            </a:pPr>
            <a:r>
              <a:rPr lang="en-US" dirty="0"/>
              <a:t>For a random elliptic curve, </a:t>
            </a:r>
            <a:r>
              <a:rPr lang="en-US" i="1" dirty="0"/>
              <a:t>k</a:t>
            </a:r>
            <a:r>
              <a:rPr lang="en-US" dirty="0"/>
              <a:t> </a:t>
            </a:r>
            <a:r>
              <a:rPr lang="en-US" dirty="0">
                <a:cs typeface="Arial" pitchFamily="34" charset="0"/>
              </a:rPr>
              <a:t>≈ </a:t>
            </a:r>
            <a:r>
              <a:rPr lang="en-US" i="1" dirty="0">
                <a:cs typeface="Arial" pitchFamily="34" charset="0"/>
              </a:rPr>
              <a:t>n, </a:t>
            </a:r>
            <a:r>
              <a:rPr lang="en-US" dirty="0">
                <a:cs typeface="Arial" pitchFamily="34" charset="0"/>
              </a:rPr>
              <a:t>which is too large. </a:t>
            </a:r>
          </a:p>
          <a:p>
            <a:pPr>
              <a:spcBef>
                <a:spcPct val="50000"/>
              </a:spcBef>
            </a:pPr>
            <a:endParaRPr lang="en-US" dirty="0">
              <a:cs typeface="Arial" pitchFamily="34" charset="0"/>
            </a:endParaRPr>
          </a:p>
          <a:p>
            <a:pPr>
              <a:spcBef>
                <a:spcPct val="50000"/>
              </a:spcBef>
            </a:pPr>
            <a:r>
              <a:rPr lang="en-US" u="sng" dirty="0">
                <a:cs typeface="Arial" pitchFamily="34" charset="0"/>
              </a:rPr>
              <a:t>Theorem</a:t>
            </a:r>
            <a:r>
              <a:rPr lang="en-US" dirty="0">
                <a:cs typeface="Arial" pitchFamily="34" charset="0"/>
              </a:rPr>
              <a:t>:  If </a:t>
            </a:r>
            <a:r>
              <a:rPr lang="en-US" i="1" dirty="0">
                <a:cs typeface="Arial" pitchFamily="34" charset="0"/>
              </a:rPr>
              <a:t>E</a:t>
            </a:r>
            <a:r>
              <a:rPr lang="en-US" dirty="0">
                <a:cs typeface="Arial" pitchFamily="34" charset="0"/>
              </a:rPr>
              <a:t> is a supersingular elliptic curve, then </a:t>
            </a:r>
            <a:r>
              <a:rPr lang="en-US" i="1" dirty="0">
                <a:cs typeface="Arial" pitchFamily="34" charset="0"/>
              </a:rPr>
              <a:t>k</a:t>
            </a:r>
            <a:r>
              <a:rPr lang="en-US" dirty="0">
                <a:cs typeface="Arial" pitchFamily="34" charset="0"/>
              </a:rPr>
              <a:t> ≤ 6.</a:t>
            </a:r>
          </a:p>
          <a:p>
            <a:pPr>
              <a:spcBef>
                <a:spcPct val="50000"/>
              </a:spcBef>
            </a:pPr>
            <a:r>
              <a:rPr lang="en-US" dirty="0">
                <a:cs typeface="Arial" pitchFamily="34" charset="0"/>
              </a:rPr>
              <a:t>(Recall </a:t>
            </a:r>
            <a:r>
              <a:rPr lang="en-US" i="1" dirty="0">
                <a:cs typeface="Arial" pitchFamily="34" charset="0"/>
              </a:rPr>
              <a:t>E</a:t>
            </a:r>
            <a:r>
              <a:rPr lang="en-US" dirty="0">
                <a:cs typeface="Arial" pitchFamily="34" charset="0"/>
              </a:rPr>
              <a:t> is supersingular if #</a:t>
            </a:r>
            <a:r>
              <a:rPr lang="en-US" i="1" dirty="0" smtClean="0">
                <a:cs typeface="Arial" pitchFamily="34" charset="0"/>
              </a:rPr>
              <a:t>E</a:t>
            </a:r>
            <a:r>
              <a:rPr lang="en-US" dirty="0" smtClean="0">
                <a:cs typeface="Arial" pitchFamily="34" charset="0"/>
              </a:rPr>
              <a:t>(</a:t>
            </a:r>
            <a:r>
              <a:rPr lang="en-US" dirty="0" err="1" smtClean="0">
                <a:cs typeface="Arial" pitchFamily="34" charset="0"/>
              </a:rPr>
              <a:t>F</a:t>
            </a:r>
            <a:r>
              <a:rPr lang="en-US" baseline="-25000" dirty="0" err="1" smtClean="0"/>
              <a:t>p</a:t>
            </a:r>
            <a:r>
              <a:rPr lang="en-US" baseline="-14000" dirty="0" err="1" smtClean="0"/>
              <a:t>r</a:t>
            </a:r>
            <a:r>
              <a:rPr lang="en-US" dirty="0" smtClean="0"/>
              <a:t>) </a:t>
            </a:r>
            <a:r>
              <a:rPr lang="en-US" dirty="0">
                <a:cs typeface="Arial" pitchFamily="34" charset="0"/>
              </a:rPr>
              <a:t>≡ 1 mod </a:t>
            </a:r>
            <a:r>
              <a:rPr lang="en-US" i="1" dirty="0">
                <a:cs typeface="Arial" pitchFamily="34" charset="0"/>
              </a:rPr>
              <a:t>p</a:t>
            </a:r>
            <a:r>
              <a:rPr lang="en-US" dirty="0">
                <a:cs typeface="Arial" pitchFamily="34" charset="0"/>
              </a:rPr>
              <a:t>.)</a:t>
            </a:r>
          </a:p>
          <a:p>
            <a:pPr>
              <a:spcBef>
                <a:spcPct val="50000"/>
              </a:spcBef>
            </a:pPr>
            <a:endParaRPr lang="en-US" dirty="0">
              <a:cs typeface="Arial" pitchFamily="34" charset="0"/>
            </a:endParaRPr>
          </a:p>
          <a:p>
            <a:pPr>
              <a:spcBef>
                <a:spcPct val="50000"/>
              </a:spcBef>
            </a:pPr>
            <a:r>
              <a:rPr lang="en-US" dirty="0">
                <a:cs typeface="Arial" pitchFamily="34" charset="0"/>
              </a:rPr>
              <a:t>There are ordinary curves with low embedding degree </a:t>
            </a:r>
          </a:p>
          <a:p>
            <a:pPr>
              <a:spcBef>
                <a:spcPct val="50000"/>
              </a:spcBef>
            </a:pPr>
            <a:r>
              <a:rPr lang="en-US" dirty="0">
                <a:cs typeface="Arial" pitchFamily="34" charset="0"/>
              </a:rPr>
              <a:t>(MNT curves have </a:t>
            </a:r>
            <a:r>
              <a:rPr lang="en-US" i="1" dirty="0">
                <a:cs typeface="Arial" pitchFamily="34" charset="0"/>
              </a:rPr>
              <a:t>k = </a:t>
            </a:r>
            <a:r>
              <a:rPr lang="en-US" dirty="0">
                <a:cs typeface="Arial" pitchFamily="34" charset="0"/>
              </a:rPr>
              <a:t>2,3</a:t>
            </a:r>
            <a:r>
              <a:rPr lang="en-US" i="1" dirty="0">
                <a:cs typeface="Arial" pitchFamily="34" charset="0"/>
              </a:rPr>
              <a:t>, </a:t>
            </a:r>
            <a:r>
              <a:rPr lang="en-US" dirty="0">
                <a:cs typeface="Arial" pitchFamily="34" charset="0"/>
              </a:rPr>
              <a:t>or 4</a:t>
            </a:r>
            <a:r>
              <a:rPr lang="en-US" i="1" dirty="0">
                <a:cs typeface="Arial" pitchFamily="34" charset="0"/>
              </a:rPr>
              <a:t>.)</a:t>
            </a:r>
            <a:endParaRPr lang="en-US" dirty="0">
              <a:cs typeface="Arial" pitchFamily="34" charset="0"/>
            </a:endParaRPr>
          </a:p>
          <a:p>
            <a:pPr>
              <a:spcBef>
                <a:spcPct val="50000"/>
              </a:spcBef>
            </a:pPr>
            <a:endParaRPr lang="en-US" dirty="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19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19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19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762000" y="457200"/>
            <a:ext cx="7620000" cy="701675"/>
          </a:xfrm>
          <a:prstGeom prst="rect">
            <a:avLst/>
          </a:prstGeom>
          <a:noFill/>
          <a:ln w="9525">
            <a:noFill/>
            <a:miter lim="800000"/>
            <a:headEnd/>
            <a:tailEnd/>
          </a:ln>
        </p:spPr>
        <p:txBody>
          <a:bodyPr>
            <a:spAutoFit/>
          </a:bodyPr>
          <a:lstStyle/>
          <a:p>
            <a:pPr algn="ctr"/>
            <a:r>
              <a:rPr lang="en-US" sz="2200"/>
              <a:t>Cryptographic Applications</a:t>
            </a:r>
          </a:p>
          <a:p>
            <a:endParaRPr lang="en-US"/>
          </a:p>
        </p:txBody>
      </p:sp>
      <p:sp>
        <p:nvSpPr>
          <p:cNvPr id="9219" name="Line 3"/>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
        <p:nvSpPr>
          <p:cNvPr id="9220" name="Text Box 4"/>
          <p:cNvSpPr txBox="1">
            <a:spLocks noChangeArrowheads="1"/>
          </p:cNvSpPr>
          <p:nvPr/>
        </p:nvSpPr>
        <p:spPr bwMode="auto">
          <a:xfrm>
            <a:off x="685800" y="1143000"/>
            <a:ext cx="7467600" cy="366713"/>
          </a:xfrm>
          <a:prstGeom prst="rect">
            <a:avLst/>
          </a:prstGeom>
          <a:noFill/>
          <a:ln w="9525">
            <a:noFill/>
            <a:miter lim="800000"/>
            <a:headEnd/>
            <a:tailEnd/>
          </a:ln>
        </p:spPr>
        <p:txBody>
          <a:bodyPr>
            <a:spAutoFit/>
          </a:bodyPr>
          <a:lstStyle/>
          <a:p>
            <a:pPr>
              <a:spcBef>
                <a:spcPct val="50000"/>
              </a:spcBef>
            </a:pPr>
            <a:endParaRPr lang="en-US">
              <a:cs typeface="Arial" pitchFamily="34" charset="0"/>
            </a:endParaRPr>
          </a:p>
        </p:txBody>
      </p:sp>
      <p:sp>
        <p:nvSpPr>
          <p:cNvPr id="8197" name="Text Box 5"/>
          <p:cNvSpPr txBox="1">
            <a:spLocks noChangeArrowheads="1"/>
          </p:cNvSpPr>
          <p:nvPr/>
        </p:nvSpPr>
        <p:spPr bwMode="auto">
          <a:xfrm>
            <a:off x="914400" y="1143000"/>
            <a:ext cx="7239000" cy="4491038"/>
          </a:xfrm>
          <a:prstGeom prst="rect">
            <a:avLst/>
          </a:prstGeom>
          <a:noFill/>
          <a:ln w="9525">
            <a:noFill/>
            <a:miter lim="800000"/>
            <a:headEnd/>
            <a:tailEnd/>
          </a:ln>
        </p:spPr>
        <p:txBody>
          <a:bodyPr>
            <a:spAutoFit/>
          </a:bodyPr>
          <a:lstStyle/>
          <a:p>
            <a:pPr>
              <a:spcBef>
                <a:spcPct val="50000"/>
              </a:spcBef>
              <a:buFontTx/>
              <a:buChar char="•"/>
            </a:pPr>
            <a:r>
              <a:rPr lang="en-US"/>
              <a:t>MOV attack- Transfers the discrete logarithm problem on </a:t>
            </a:r>
            <a:r>
              <a:rPr lang="en-US" i="1"/>
              <a:t>E</a:t>
            </a:r>
            <a:r>
              <a:rPr lang="en-US"/>
              <a:t> to a 	discrete logarithm in F</a:t>
            </a:r>
            <a:r>
              <a:rPr lang="en-US" baseline="-25000"/>
              <a:t>q</a:t>
            </a:r>
            <a:r>
              <a:rPr lang="en-US" baseline="-20000"/>
              <a:t>k</a:t>
            </a:r>
            <a:r>
              <a:rPr lang="en-US"/>
              <a:t>.</a:t>
            </a:r>
          </a:p>
          <a:p>
            <a:pPr>
              <a:spcBef>
                <a:spcPct val="50000"/>
              </a:spcBef>
              <a:buFontTx/>
              <a:buChar char="•"/>
            </a:pPr>
            <a:r>
              <a:rPr lang="en-US"/>
              <a:t>Separating DDH from DH- Pairings can be used to show the                 	Decision Diffie-Hellman problem is easier than the Diffie-	Hellman problem on some curves.</a:t>
            </a:r>
          </a:p>
          <a:p>
            <a:pPr>
              <a:spcBef>
                <a:spcPct val="50000"/>
              </a:spcBef>
              <a:buFontTx/>
              <a:buChar char="•"/>
            </a:pPr>
            <a:r>
              <a:rPr lang="en-US"/>
              <a:t>Identity based encryption- Public key encryption system where the 	users public key is based on his own identity, i.e. an email 	address.</a:t>
            </a:r>
          </a:p>
          <a:p>
            <a:pPr>
              <a:spcBef>
                <a:spcPct val="50000"/>
              </a:spcBef>
              <a:buFontTx/>
              <a:buChar char="•"/>
            </a:pPr>
            <a:r>
              <a:rPr lang="en-US"/>
              <a:t>Short signatures- Signature schemes with signatures half the length 	of other signature schemes.</a:t>
            </a:r>
          </a:p>
          <a:p>
            <a:pPr>
              <a:spcBef>
                <a:spcPct val="50000"/>
              </a:spcBef>
              <a:buFontTx/>
              <a:buChar char="•"/>
            </a:pPr>
            <a:r>
              <a:rPr lang="en-US"/>
              <a:t>Key exchange- A tripartite key exchange can be done in one round.</a:t>
            </a:r>
          </a:p>
          <a:p>
            <a:pPr>
              <a:spcBef>
                <a:spcPct val="50000"/>
              </a:spcBef>
              <a:buFontTx/>
              <a:buChar char="•"/>
            </a:pPr>
            <a:r>
              <a:rPr lang="en-US"/>
              <a:t>Group structure of </a:t>
            </a:r>
            <a:r>
              <a:rPr lang="en-US" i="1"/>
              <a:t>E</a:t>
            </a:r>
            <a:r>
              <a:rPr lang="en-US"/>
              <a:t>- can be determined efficiently using pairings.</a:t>
            </a:r>
          </a:p>
          <a:p>
            <a:pPr>
              <a:spcBef>
                <a:spcPct val="50000"/>
              </a:spcBef>
              <a:buFontTx/>
              <a:buChar char="•"/>
            </a:pPr>
            <a:r>
              <a:rPr lang="en-US"/>
              <a:t>Identity based signatures, Identity based key exchange……..</a:t>
            </a:r>
            <a:endParaRPr lang="en-US" baseline="-20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19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19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762000" y="457200"/>
            <a:ext cx="7620000" cy="701675"/>
          </a:xfrm>
          <a:prstGeom prst="rect">
            <a:avLst/>
          </a:prstGeom>
          <a:noFill/>
          <a:ln w="9525">
            <a:noFill/>
            <a:miter lim="800000"/>
            <a:headEnd/>
            <a:tailEnd/>
          </a:ln>
        </p:spPr>
        <p:txBody>
          <a:bodyPr>
            <a:spAutoFit/>
          </a:bodyPr>
          <a:lstStyle/>
          <a:p>
            <a:pPr algn="ctr"/>
            <a:r>
              <a:rPr lang="en-US" sz="2200"/>
              <a:t>The MOV attack</a:t>
            </a:r>
          </a:p>
          <a:p>
            <a:endParaRPr lang="en-US"/>
          </a:p>
        </p:txBody>
      </p:sp>
      <p:sp>
        <p:nvSpPr>
          <p:cNvPr id="10243" name="Line 3"/>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
        <p:nvSpPr>
          <p:cNvPr id="10244" name="Text Box 4"/>
          <p:cNvSpPr txBox="1">
            <a:spLocks noChangeArrowheads="1"/>
          </p:cNvSpPr>
          <p:nvPr/>
        </p:nvSpPr>
        <p:spPr bwMode="auto">
          <a:xfrm>
            <a:off x="685800" y="1143000"/>
            <a:ext cx="7467600" cy="366713"/>
          </a:xfrm>
          <a:prstGeom prst="rect">
            <a:avLst/>
          </a:prstGeom>
          <a:noFill/>
          <a:ln w="9525">
            <a:noFill/>
            <a:miter lim="800000"/>
            <a:headEnd/>
            <a:tailEnd/>
          </a:ln>
        </p:spPr>
        <p:txBody>
          <a:bodyPr>
            <a:spAutoFit/>
          </a:bodyPr>
          <a:lstStyle/>
          <a:p>
            <a:pPr>
              <a:spcBef>
                <a:spcPct val="50000"/>
              </a:spcBef>
            </a:pPr>
            <a:endParaRPr lang="en-US">
              <a:cs typeface="Arial" pitchFamily="34" charset="0"/>
            </a:endParaRPr>
          </a:p>
        </p:txBody>
      </p:sp>
      <p:sp>
        <p:nvSpPr>
          <p:cNvPr id="10245" name="Text Box 6"/>
          <p:cNvSpPr txBox="1">
            <a:spLocks noChangeArrowheads="1"/>
          </p:cNvSpPr>
          <p:nvPr/>
        </p:nvSpPr>
        <p:spPr bwMode="auto">
          <a:xfrm>
            <a:off x="838200" y="1066800"/>
            <a:ext cx="6934200" cy="5257800"/>
          </a:xfrm>
          <a:prstGeom prst="rect">
            <a:avLst/>
          </a:prstGeom>
          <a:noFill/>
          <a:ln w="9525">
            <a:noFill/>
            <a:miter lim="800000"/>
            <a:headEnd/>
            <a:tailEnd/>
          </a:ln>
        </p:spPr>
        <p:txBody>
          <a:bodyPr>
            <a:spAutoFit/>
          </a:bodyPr>
          <a:lstStyle/>
          <a:p>
            <a:pPr algn="r">
              <a:spcBef>
                <a:spcPct val="50000"/>
              </a:spcBef>
            </a:pPr>
            <a:r>
              <a:rPr lang="en-US" sz="1400"/>
              <a:t>1993 (Menezes, Okamoto, and Vanstone)</a:t>
            </a:r>
          </a:p>
          <a:p>
            <a:pPr>
              <a:spcBef>
                <a:spcPct val="50000"/>
              </a:spcBef>
            </a:pPr>
            <a:r>
              <a:rPr lang="en-US"/>
              <a:t>Discrete Log (DL) Problem:  Given </a:t>
            </a:r>
            <a:r>
              <a:rPr lang="en-US" i="1"/>
              <a:t>P</a:t>
            </a:r>
            <a:r>
              <a:rPr lang="en-US"/>
              <a:t> and </a:t>
            </a:r>
            <a:r>
              <a:rPr lang="en-US" i="1"/>
              <a:t>Q</a:t>
            </a:r>
            <a:r>
              <a:rPr lang="en-US"/>
              <a:t> = [</a:t>
            </a:r>
            <a:r>
              <a:rPr lang="en-US" i="1"/>
              <a:t>c</a:t>
            </a:r>
            <a:r>
              <a:rPr lang="en-US"/>
              <a:t>]</a:t>
            </a:r>
            <a:r>
              <a:rPr lang="en-US" i="1"/>
              <a:t>P</a:t>
            </a:r>
            <a:r>
              <a:rPr lang="en-US"/>
              <a:t> on </a:t>
            </a:r>
            <a:r>
              <a:rPr lang="en-US" i="1"/>
              <a:t>E, </a:t>
            </a:r>
            <a:r>
              <a:rPr lang="en-US"/>
              <a:t>find </a:t>
            </a:r>
            <a:r>
              <a:rPr lang="en-US" i="1"/>
              <a:t>c</a:t>
            </a:r>
            <a:r>
              <a:rPr lang="en-US"/>
              <a:t>.</a:t>
            </a:r>
          </a:p>
          <a:p>
            <a:pPr>
              <a:spcBef>
                <a:spcPct val="50000"/>
              </a:spcBef>
            </a:pPr>
            <a:endParaRPr lang="en-US"/>
          </a:p>
          <a:p>
            <a:pPr>
              <a:spcBef>
                <a:spcPct val="50000"/>
              </a:spcBef>
            </a:pPr>
            <a:r>
              <a:rPr lang="en-US"/>
              <a:t>The attack:</a:t>
            </a:r>
          </a:p>
          <a:p>
            <a:pPr>
              <a:spcBef>
                <a:spcPct val="50000"/>
              </a:spcBef>
            </a:pPr>
            <a:r>
              <a:rPr lang="en-US"/>
              <a:t>	1)  Find </a:t>
            </a:r>
            <a:r>
              <a:rPr lang="en-US" i="1"/>
              <a:t>S</a:t>
            </a:r>
            <a:r>
              <a:rPr lang="en-US"/>
              <a:t> of order </a:t>
            </a:r>
            <a:r>
              <a:rPr lang="en-US" i="1"/>
              <a:t>n</a:t>
            </a:r>
            <a:r>
              <a:rPr lang="en-US"/>
              <a:t> on </a:t>
            </a:r>
            <a:r>
              <a:rPr lang="en-US" i="1"/>
              <a:t>E</a:t>
            </a:r>
            <a:r>
              <a:rPr lang="en-US"/>
              <a:t>, such that </a:t>
            </a:r>
            <a:r>
              <a:rPr lang="en-US" i="1"/>
              <a:t>e</a:t>
            </a:r>
            <a:r>
              <a:rPr lang="en-US"/>
              <a:t>(</a:t>
            </a:r>
            <a:r>
              <a:rPr lang="en-US" i="1"/>
              <a:t>P,S</a:t>
            </a:r>
            <a:r>
              <a:rPr lang="en-US"/>
              <a:t>)</a:t>
            </a:r>
            <a:r>
              <a:rPr lang="en-US">
                <a:cs typeface="Arial" pitchFamily="34" charset="0"/>
              </a:rPr>
              <a:t>≠1.</a:t>
            </a:r>
          </a:p>
          <a:p>
            <a:pPr>
              <a:spcBef>
                <a:spcPct val="50000"/>
              </a:spcBef>
            </a:pPr>
            <a:r>
              <a:rPr lang="en-US">
                <a:cs typeface="Arial" pitchFamily="34" charset="0"/>
              </a:rPr>
              <a:t>	2)  Compute  </a:t>
            </a:r>
            <a:r>
              <a:rPr lang="en-US" i="1">
                <a:cs typeface="Arial" pitchFamily="34" charset="0"/>
              </a:rPr>
              <a:t>e</a:t>
            </a:r>
            <a:r>
              <a:rPr lang="en-US">
                <a:cs typeface="Arial" pitchFamily="34" charset="0"/>
              </a:rPr>
              <a:t>(</a:t>
            </a:r>
            <a:r>
              <a:rPr lang="en-US" i="1">
                <a:cs typeface="Arial" pitchFamily="34" charset="0"/>
              </a:rPr>
              <a:t>P,S</a:t>
            </a:r>
            <a:r>
              <a:rPr lang="en-US">
                <a:cs typeface="Arial" pitchFamily="34" charset="0"/>
              </a:rPr>
              <a:t>) = </a:t>
            </a:r>
            <a:r>
              <a:rPr lang="el-GR"/>
              <a:t>ζ</a:t>
            </a:r>
            <a:r>
              <a:rPr lang="en-US"/>
              <a:t>.</a:t>
            </a:r>
            <a:r>
              <a:rPr lang="en-US">
                <a:cs typeface="Arial" pitchFamily="34" charset="0"/>
              </a:rPr>
              <a:t> </a:t>
            </a:r>
          </a:p>
          <a:p>
            <a:pPr>
              <a:spcBef>
                <a:spcPct val="50000"/>
              </a:spcBef>
            </a:pPr>
            <a:r>
              <a:rPr lang="en-US">
                <a:cs typeface="Arial" pitchFamily="34" charset="0"/>
              </a:rPr>
              <a:t>	3)  Compute  </a:t>
            </a:r>
            <a:r>
              <a:rPr lang="en-US" i="1">
                <a:cs typeface="Arial" pitchFamily="34" charset="0"/>
              </a:rPr>
              <a:t>e</a:t>
            </a:r>
            <a:r>
              <a:rPr lang="en-US">
                <a:cs typeface="Arial" pitchFamily="34" charset="0"/>
              </a:rPr>
              <a:t>(</a:t>
            </a:r>
            <a:r>
              <a:rPr lang="en-US" i="1">
                <a:cs typeface="Arial" pitchFamily="34" charset="0"/>
              </a:rPr>
              <a:t>Q,S) = e</a:t>
            </a:r>
            <a:r>
              <a:rPr lang="en-US">
                <a:cs typeface="Arial" pitchFamily="34" charset="0"/>
              </a:rPr>
              <a:t>([</a:t>
            </a:r>
            <a:r>
              <a:rPr lang="en-US" i="1">
                <a:cs typeface="Arial" pitchFamily="34" charset="0"/>
              </a:rPr>
              <a:t>c</a:t>
            </a:r>
            <a:r>
              <a:rPr lang="en-US">
                <a:cs typeface="Arial" pitchFamily="34" charset="0"/>
              </a:rPr>
              <a:t>]</a:t>
            </a:r>
            <a:r>
              <a:rPr lang="en-US" i="1">
                <a:cs typeface="Arial" pitchFamily="34" charset="0"/>
              </a:rPr>
              <a:t>P,S</a:t>
            </a:r>
            <a:r>
              <a:rPr lang="en-US">
                <a:cs typeface="Arial" pitchFamily="34" charset="0"/>
              </a:rPr>
              <a:t>) = </a:t>
            </a:r>
            <a:r>
              <a:rPr lang="en-US" i="1">
                <a:cs typeface="Arial" pitchFamily="34" charset="0"/>
              </a:rPr>
              <a:t>e</a:t>
            </a:r>
            <a:r>
              <a:rPr lang="en-US">
                <a:cs typeface="Arial" pitchFamily="34" charset="0"/>
              </a:rPr>
              <a:t>(</a:t>
            </a:r>
            <a:r>
              <a:rPr lang="en-US" i="1">
                <a:cs typeface="Arial" pitchFamily="34" charset="0"/>
              </a:rPr>
              <a:t>P,S</a:t>
            </a:r>
            <a:r>
              <a:rPr lang="en-US">
                <a:cs typeface="Arial" pitchFamily="34" charset="0"/>
              </a:rPr>
              <a:t>)</a:t>
            </a:r>
            <a:r>
              <a:rPr lang="en-US" i="1" baseline="30000">
                <a:cs typeface="Arial" pitchFamily="34" charset="0"/>
              </a:rPr>
              <a:t>c</a:t>
            </a:r>
            <a:r>
              <a:rPr lang="en-US">
                <a:cs typeface="Arial" pitchFamily="34" charset="0"/>
              </a:rPr>
              <a:t> = </a:t>
            </a:r>
            <a:r>
              <a:rPr lang="el-GR"/>
              <a:t>ζ</a:t>
            </a:r>
            <a:r>
              <a:rPr lang="en-US" i="1" baseline="50000"/>
              <a:t>c</a:t>
            </a:r>
            <a:r>
              <a:rPr lang="en-US"/>
              <a:t>.</a:t>
            </a:r>
          </a:p>
          <a:p>
            <a:pPr>
              <a:spcBef>
                <a:spcPct val="50000"/>
              </a:spcBef>
            </a:pPr>
            <a:r>
              <a:rPr lang="en-US"/>
              <a:t>	4)  Solve the DL in F</a:t>
            </a:r>
            <a:r>
              <a:rPr lang="en-US" baseline="-25000"/>
              <a:t>q</a:t>
            </a:r>
            <a:r>
              <a:rPr lang="en-US" baseline="-20000"/>
              <a:t>k</a:t>
            </a:r>
            <a:r>
              <a:rPr lang="en-US"/>
              <a:t> with </a:t>
            </a:r>
            <a:r>
              <a:rPr lang="el-GR"/>
              <a:t>ζ</a:t>
            </a:r>
            <a:r>
              <a:rPr lang="en-US"/>
              <a:t> and </a:t>
            </a:r>
            <a:r>
              <a:rPr lang="el-GR"/>
              <a:t>ζ</a:t>
            </a:r>
            <a:r>
              <a:rPr lang="en-US" i="1" baseline="50000"/>
              <a:t>c</a:t>
            </a:r>
            <a:r>
              <a:rPr lang="en-US"/>
              <a:t>.</a:t>
            </a:r>
          </a:p>
          <a:p>
            <a:pPr>
              <a:spcBef>
                <a:spcPct val="50000"/>
              </a:spcBef>
            </a:pPr>
            <a:endParaRPr lang="en-US"/>
          </a:p>
          <a:p>
            <a:pPr>
              <a:spcBef>
                <a:spcPct val="50000"/>
              </a:spcBef>
            </a:pPr>
            <a:r>
              <a:rPr lang="en-US"/>
              <a:t>Best algorithms for solving DL on elliptic curves is </a:t>
            </a:r>
            <a:r>
              <a:rPr lang="en-US" i="1"/>
              <a:t>O</a:t>
            </a:r>
            <a:r>
              <a:rPr lang="en-US"/>
              <a:t>(</a:t>
            </a:r>
            <a:r>
              <a:rPr lang="en-US">
                <a:cs typeface="Arial" pitchFamily="34" charset="0"/>
              </a:rPr>
              <a:t>√ n ).</a:t>
            </a:r>
          </a:p>
          <a:p>
            <a:pPr>
              <a:spcBef>
                <a:spcPct val="50000"/>
              </a:spcBef>
            </a:pPr>
            <a:r>
              <a:rPr lang="en-US">
                <a:cs typeface="Arial" pitchFamily="34" charset="0"/>
              </a:rPr>
              <a:t>In F</a:t>
            </a:r>
            <a:r>
              <a:rPr lang="en-US" baseline="-25000"/>
              <a:t>q</a:t>
            </a:r>
            <a:r>
              <a:rPr lang="en-US" baseline="-20000"/>
              <a:t>k</a:t>
            </a:r>
            <a:r>
              <a:rPr lang="en-US"/>
              <a:t>, there are subexponential methods (index calculus).</a:t>
            </a:r>
          </a:p>
          <a:p>
            <a:pPr>
              <a:spcBef>
                <a:spcPct val="50000"/>
              </a:spcBef>
            </a:pPr>
            <a:r>
              <a:rPr lang="en-US"/>
              <a:t>Note, the attack is only efficient for small </a:t>
            </a:r>
            <a:r>
              <a:rPr lang="en-US" i="1"/>
              <a:t>k</a:t>
            </a:r>
            <a:r>
              <a:rPr lang="en-US"/>
              <a:t>.</a:t>
            </a:r>
            <a:endParaRPr lang="en-US">
              <a:cs typeface="Arial" pitchFamily="34" charset="0"/>
            </a:endParaRPr>
          </a:p>
          <a:p>
            <a:pPr>
              <a:spcBef>
                <a:spcPct val="50000"/>
              </a:spcBef>
            </a:pPr>
            <a:endParaRPr lang="en-US">
              <a:cs typeface="Arial" pitchFamily="34" charset="0"/>
            </a:endParaRPr>
          </a:p>
        </p:txBody>
      </p:sp>
      <p:sp>
        <p:nvSpPr>
          <p:cNvPr id="10246" name="Line 13"/>
          <p:cNvSpPr>
            <a:spLocks noChangeShapeType="1"/>
          </p:cNvSpPr>
          <p:nvPr/>
        </p:nvSpPr>
        <p:spPr bwMode="auto">
          <a:xfrm>
            <a:off x="6400800" y="4800600"/>
            <a:ext cx="228600" cy="0"/>
          </a:xfrm>
          <a:prstGeom prst="line">
            <a:avLst/>
          </a:prstGeom>
          <a:noFill/>
          <a:ln w="12700">
            <a:solidFill>
              <a:schemeClr val="tx1"/>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4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245">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245">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24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24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762000" y="457200"/>
            <a:ext cx="7620000" cy="701675"/>
          </a:xfrm>
          <a:prstGeom prst="rect">
            <a:avLst/>
          </a:prstGeom>
          <a:noFill/>
          <a:ln w="9525">
            <a:noFill/>
            <a:miter lim="800000"/>
            <a:headEnd/>
            <a:tailEnd/>
          </a:ln>
        </p:spPr>
        <p:txBody>
          <a:bodyPr>
            <a:spAutoFit/>
          </a:bodyPr>
          <a:lstStyle/>
          <a:p>
            <a:pPr algn="ctr"/>
            <a:r>
              <a:rPr lang="en-US" sz="2200"/>
              <a:t>Key Exchanges</a:t>
            </a:r>
          </a:p>
          <a:p>
            <a:endParaRPr lang="en-US"/>
          </a:p>
        </p:txBody>
      </p:sp>
      <p:sp>
        <p:nvSpPr>
          <p:cNvPr id="11267" name="Line 3"/>
          <p:cNvSpPr>
            <a:spLocks noChangeShapeType="1"/>
          </p:cNvSpPr>
          <p:nvPr/>
        </p:nvSpPr>
        <p:spPr bwMode="auto">
          <a:xfrm>
            <a:off x="838200" y="838200"/>
            <a:ext cx="6858000" cy="0"/>
          </a:xfrm>
          <a:prstGeom prst="line">
            <a:avLst/>
          </a:prstGeom>
          <a:noFill/>
          <a:ln w="19050">
            <a:solidFill>
              <a:schemeClr val="tx1"/>
            </a:solidFill>
            <a:round/>
            <a:headEnd/>
            <a:tailEnd/>
          </a:ln>
        </p:spPr>
        <p:txBody>
          <a:bodyPr/>
          <a:lstStyle/>
          <a:p>
            <a:endParaRPr lang="en-US"/>
          </a:p>
        </p:txBody>
      </p:sp>
      <p:sp>
        <p:nvSpPr>
          <p:cNvPr id="11268" name="Text Box 4"/>
          <p:cNvSpPr txBox="1">
            <a:spLocks noChangeArrowheads="1"/>
          </p:cNvSpPr>
          <p:nvPr/>
        </p:nvSpPr>
        <p:spPr bwMode="auto">
          <a:xfrm>
            <a:off x="685800" y="1143000"/>
            <a:ext cx="7467600" cy="366713"/>
          </a:xfrm>
          <a:prstGeom prst="rect">
            <a:avLst/>
          </a:prstGeom>
          <a:noFill/>
          <a:ln w="9525">
            <a:noFill/>
            <a:miter lim="800000"/>
            <a:headEnd/>
            <a:tailEnd/>
          </a:ln>
        </p:spPr>
        <p:txBody>
          <a:bodyPr>
            <a:spAutoFit/>
          </a:bodyPr>
          <a:lstStyle/>
          <a:p>
            <a:pPr>
              <a:spcBef>
                <a:spcPct val="50000"/>
              </a:spcBef>
            </a:pPr>
            <a:endParaRPr lang="en-US">
              <a:cs typeface="Arial" pitchFamily="34" charset="0"/>
            </a:endParaRPr>
          </a:p>
        </p:txBody>
      </p:sp>
      <p:sp>
        <p:nvSpPr>
          <p:cNvPr id="11269" name="Text Box 8"/>
          <p:cNvSpPr txBox="1">
            <a:spLocks noChangeArrowheads="1"/>
          </p:cNvSpPr>
          <p:nvPr/>
        </p:nvSpPr>
        <p:spPr bwMode="auto">
          <a:xfrm>
            <a:off x="762000" y="914400"/>
            <a:ext cx="7162800" cy="1604963"/>
          </a:xfrm>
          <a:prstGeom prst="rect">
            <a:avLst/>
          </a:prstGeom>
          <a:noFill/>
          <a:ln w="9525">
            <a:noFill/>
            <a:miter lim="800000"/>
            <a:headEnd/>
            <a:tailEnd/>
          </a:ln>
        </p:spPr>
        <p:txBody>
          <a:bodyPr>
            <a:spAutoFit/>
          </a:bodyPr>
          <a:lstStyle/>
          <a:p>
            <a:pPr>
              <a:spcBef>
                <a:spcPct val="50000"/>
              </a:spcBef>
            </a:pPr>
            <a:r>
              <a:rPr lang="en-US"/>
              <a:t>Diffie-Hellman Key exchange:</a:t>
            </a:r>
          </a:p>
          <a:p>
            <a:pPr>
              <a:spcBef>
                <a:spcPct val="50000"/>
              </a:spcBef>
            </a:pPr>
            <a:r>
              <a:rPr lang="en-US"/>
              <a:t>	1)  Alice selects secret </a:t>
            </a:r>
            <a:r>
              <a:rPr lang="en-US" i="1"/>
              <a:t>a</a:t>
            </a:r>
            <a:r>
              <a:rPr lang="en-US"/>
              <a:t>, sends [</a:t>
            </a:r>
            <a:r>
              <a:rPr lang="en-US" i="1"/>
              <a:t>a</a:t>
            </a:r>
            <a:r>
              <a:rPr lang="en-US"/>
              <a:t>]</a:t>
            </a:r>
            <a:r>
              <a:rPr lang="en-US" i="1"/>
              <a:t>P</a:t>
            </a:r>
            <a:r>
              <a:rPr lang="en-US"/>
              <a:t> to Bob.</a:t>
            </a:r>
          </a:p>
          <a:p>
            <a:pPr>
              <a:spcBef>
                <a:spcPct val="50000"/>
              </a:spcBef>
            </a:pPr>
            <a:r>
              <a:rPr lang="en-US"/>
              <a:t>	2)  Bob selects secret </a:t>
            </a:r>
            <a:r>
              <a:rPr lang="en-US" i="1"/>
              <a:t>b</a:t>
            </a:r>
            <a:r>
              <a:rPr lang="en-US"/>
              <a:t>, sends [</a:t>
            </a:r>
            <a:r>
              <a:rPr lang="en-US" i="1"/>
              <a:t>b</a:t>
            </a:r>
            <a:r>
              <a:rPr lang="en-US"/>
              <a:t>]</a:t>
            </a:r>
            <a:r>
              <a:rPr lang="en-US" i="1"/>
              <a:t>P</a:t>
            </a:r>
            <a:r>
              <a:rPr lang="en-US"/>
              <a:t> to Alice.</a:t>
            </a:r>
          </a:p>
          <a:p>
            <a:pPr>
              <a:spcBef>
                <a:spcPct val="50000"/>
              </a:spcBef>
            </a:pPr>
            <a:r>
              <a:rPr lang="en-US"/>
              <a:t>	3)  Each can compute the key [</a:t>
            </a:r>
            <a:r>
              <a:rPr lang="en-US" i="1"/>
              <a:t>ab</a:t>
            </a:r>
            <a:r>
              <a:rPr lang="en-US"/>
              <a:t>]</a:t>
            </a:r>
            <a:r>
              <a:rPr lang="en-US" i="1"/>
              <a:t>P</a:t>
            </a:r>
            <a:endParaRPr lang="en-US"/>
          </a:p>
        </p:txBody>
      </p:sp>
      <p:pic>
        <p:nvPicPr>
          <p:cNvPr id="11270" name="Picture 9" descr="DH"/>
          <p:cNvPicPr>
            <a:picLocks noChangeAspect="1" noChangeArrowheads="1"/>
          </p:cNvPicPr>
          <p:nvPr/>
        </p:nvPicPr>
        <p:blipFill>
          <a:blip r:embed="rId2"/>
          <a:srcRect l="8197" t="9821" r="46764" b="69684"/>
          <a:stretch>
            <a:fillRect/>
          </a:stretch>
        </p:blipFill>
        <p:spPr bwMode="auto">
          <a:xfrm>
            <a:off x="3200400" y="2514600"/>
            <a:ext cx="2743200" cy="998538"/>
          </a:xfrm>
          <a:prstGeom prst="rect">
            <a:avLst/>
          </a:prstGeom>
          <a:noFill/>
          <a:ln w="9525">
            <a:noFill/>
            <a:miter lim="800000"/>
            <a:headEnd/>
            <a:tailEnd/>
          </a:ln>
        </p:spPr>
      </p:pic>
      <p:sp>
        <p:nvSpPr>
          <p:cNvPr id="11271" name="Text Box 11"/>
          <p:cNvSpPr txBox="1">
            <a:spLocks noChangeArrowheads="1"/>
          </p:cNvSpPr>
          <p:nvPr/>
        </p:nvSpPr>
        <p:spPr bwMode="auto">
          <a:xfrm>
            <a:off x="914400" y="3505200"/>
            <a:ext cx="7239000" cy="366713"/>
          </a:xfrm>
          <a:prstGeom prst="rect">
            <a:avLst/>
          </a:prstGeom>
          <a:noFill/>
          <a:ln w="9525">
            <a:noFill/>
            <a:miter lim="800000"/>
            <a:headEnd/>
            <a:tailEnd/>
          </a:ln>
        </p:spPr>
        <p:txBody>
          <a:bodyPr>
            <a:spAutoFit/>
          </a:bodyPr>
          <a:lstStyle/>
          <a:p>
            <a:pPr>
              <a:spcBef>
                <a:spcPct val="50000"/>
              </a:spcBef>
            </a:pPr>
            <a:r>
              <a:rPr lang="en-US"/>
              <a:t>Extend to three parties?</a:t>
            </a:r>
          </a:p>
        </p:txBody>
      </p:sp>
      <p:pic>
        <p:nvPicPr>
          <p:cNvPr id="11272" name="Picture 12" descr="DH3"/>
          <p:cNvPicPr>
            <a:picLocks noChangeAspect="1" noChangeArrowheads="1"/>
          </p:cNvPicPr>
          <p:nvPr/>
        </p:nvPicPr>
        <p:blipFill>
          <a:blip r:embed="rId3"/>
          <a:srcRect l="8157" t="11496" r="8459" b="56494"/>
          <a:stretch>
            <a:fillRect/>
          </a:stretch>
        </p:blipFill>
        <p:spPr bwMode="auto">
          <a:xfrm>
            <a:off x="2590800" y="5029200"/>
            <a:ext cx="4343400" cy="1322388"/>
          </a:xfrm>
          <a:prstGeom prst="rect">
            <a:avLst/>
          </a:prstGeom>
          <a:noFill/>
          <a:ln w="9525">
            <a:noFill/>
            <a:miter lim="800000"/>
            <a:headEnd/>
            <a:tailEnd/>
          </a:ln>
        </p:spPr>
      </p:pic>
      <p:pic>
        <p:nvPicPr>
          <p:cNvPr id="11273" name="Picture 13" descr="DH3_1"/>
          <p:cNvPicPr>
            <a:picLocks noChangeAspect="1" noChangeArrowheads="1"/>
          </p:cNvPicPr>
          <p:nvPr/>
        </p:nvPicPr>
        <p:blipFill>
          <a:blip r:embed="rId4"/>
          <a:srcRect l="7034" t="10414" r="53822" b="55641"/>
          <a:stretch>
            <a:fillRect/>
          </a:stretch>
        </p:blipFill>
        <p:spPr bwMode="auto">
          <a:xfrm>
            <a:off x="3657600" y="3657600"/>
            <a:ext cx="1981200" cy="13620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7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7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2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647</TotalTime>
  <Words>889</Words>
  <Application>Microsoft PowerPoint</Application>
  <PresentationFormat>On-screen Show (4:3)</PresentationFormat>
  <Paragraphs>193</Paragraphs>
  <Slides>19</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4" baseType="lpstr">
      <vt:lpstr>Arial</vt:lpstr>
      <vt:lpstr>Calibri</vt:lpstr>
      <vt:lpstr>Default Design</vt:lpstr>
      <vt:lpstr>MathType 5.0 Equation</vt:lpstr>
      <vt:lpstr>Microsoft Equation 3.0</vt:lpstr>
      <vt:lpstr>An Introduction to Pairing Based Cryptography</vt:lpstr>
      <vt:lpstr> BOO!</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University of Washington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Pairing Based Cryptography</dc:title>
  <dc:creator>dbm25</dc:creator>
  <cp:lastModifiedBy>dbm25</cp:lastModifiedBy>
  <cp:revision>25</cp:revision>
  <dcterms:created xsi:type="dcterms:W3CDTF">2007-11-02T17:15:23Z</dcterms:created>
  <dcterms:modified xsi:type="dcterms:W3CDTF">2008-10-31T20:48:39Z</dcterms:modified>
</cp:coreProperties>
</file>