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66" r:id="rId4"/>
    <p:sldId id="267" r:id="rId5"/>
    <p:sldId id="270" r:id="rId6"/>
    <p:sldId id="277" r:id="rId7"/>
    <p:sldId id="271" r:id="rId8"/>
    <p:sldId id="260" r:id="rId9"/>
    <p:sldId id="273" r:id="rId10"/>
    <p:sldId id="275" r:id="rId11"/>
    <p:sldId id="274" r:id="rId12"/>
    <p:sldId id="261" r:id="rId13"/>
    <p:sldId id="262" r:id="rId14"/>
    <p:sldId id="263" r:id="rId15"/>
    <p:sldId id="264" r:id="rId16"/>
    <p:sldId id="265" r:id="rId17"/>
    <p:sldId id="258" r:id="rId18"/>
    <p:sldId id="257" r:id="rId19"/>
    <p:sldId id="272" r:id="rId20"/>
    <p:sldId id="259" r:id="rId21"/>
    <p:sldId id="276" r:id="rId22"/>
    <p:sldId id="268" r:id="rId23"/>
    <p:sldId id="269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B1D73-0EE2-425F-865D-F61656AD18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819F5-BDB9-4200-954C-0839F792C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2789C-C616-4EF2-92B0-C0F16080B3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D568A-ED45-43C6-87BD-2BC5E6D96F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95F12-8C50-4559-8B6B-69DA05BF04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38E56-30CF-450F-B11A-FB9E4844F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664F5-6A75-4CC3-B6B3-F06FEB8E7C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E4FBD-BA1B-4C84-9544-538FDBED81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AF11C-58A0-4C2B-836F-DBD6E3D767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57BF4-BDB3-4B04-9A9E-194723AB5A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4EED9-6831-42E2-80BD-7D4DA166D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154503-48FA-4C06-8994-B6DC100BF6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S_EFG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1" y="0"/>
            <a:ext cx="9121909" cy="685800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Behind the </a:t>
            </a:r>
            <a:br>
              <a:rPr lang="en-US" dirty="0" smtClean="0"/>
            </a:br>
            <a:r>
              <a:rPr lang="en-US" dirty="0" smtClean="0"/>
              <a:t>“Provable Security”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Backtracking Resistance:</a:t>
            </a:r>
            <a:br>
              <a:rPr lang="en-US" dirty="0" smtClean="0"/>
            </a:br>
            <a:r>
              <a:rPr lang="en-US" dirty="0" smtClean="0"/>
              <a:t>You cannot get a previous output without a previous state.  And you cannot get a previous internal state without inverting a point multiplication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 r</a:t>
            </a:r>
            <a:r>
              <a:rPr lang="en-US" i="1" baseline="-25000" dirty="0" smtClean="0"/>
              <a:t>i</a:t>
            </a:r>
            <a:r>
              <a:rPr lang="en-US" baseline="-25000" dirty="0" smtClean="0"/>
              <a:t>-1</a:t>
            </a:r>
            <a:r>
              <a:rPr lang="en-US" dirty="0" smtClean="0"/>
              <a:t>*</a:t>
            </a:r>
            <a:r>
              <a:rPr lang="en-US" i="1" dirty="0" smtClean="0"/>
              <a:t>P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Behind the </a:t>
            </a:r>
            <a:br>
              <a:rPr lang="en-US" dirty="0" smtClean="0"/>
            </a:br>
            <a:r>
              <a:rPr lang="en-US" dirty="0" smtClean="0"/>
              <a:t>“Provable Security”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Prediction Resistance:</a:t>
            </a:r>
            <a:br>
              <a:rPr lang="en-US" dirty="0" smtClean="0"/>
            </a:br>
            <a:r>
              <a:rPr lang="en-US" dirty="0" smtClean="0"/>
              <a:t>You cannot get a subsequent output without the subsequent internal state, and you cannot get a subsequent internal state without the present internal state.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Objection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</a:t>
            </a:r>
            <a:r>
              <a:rPr lang="en-US" i="1" dirty="0"/>
              <a:t> P</a:t>
            </a:r>
            <a:r>
              <a:rPr lang="en-US" dirty="0"/>
              <a:t> is generator of the curve (per SP800-90).</a:t>
            </a:r>
          </a:p>
          <a:p>
            <a:r>
              <a:rPr lang="en-US" dirty="0"/>
              <a:t>Point</a:t>
            </a:r>
            <a:r>
              <a:rPr lang="en-US" i="1" dirty="0"/>
              <a:t> Q</a:t>
            </a:r>
            <a:r>
              <a:rPr lang="en-US" dirty="0"/>
              <a:t> is a specified constant. It is not stated how it was derived.</a:t>
            </a:r>
          </a:p>
          <a:p>
            <a:r>
              <a:rPr lang="en-US" dirty="0"/>
              <a:t>NIST prime curves have prime order.  So there exists </a:t>
            </a:r>
            <a:r>
              <a:rPr lang="en-US" i="1" dirty="0"/>
              <a:t>e</a:t>
            </a:r>
            <a:r>
              <a:rPr lang="en-US" dirty="0"/>
              <a:t> such that </a:t>
            </a:r>
            <a:r>
              <a:rPr lang="en-US" i="1" dirty="0" smtClean="0"/>
              <a:t>e</a:t>
            </a:r>
            <a:r>
              <a:rPr lang="en-US" dirty="0" smtClean="0"/>
              <a:t>*</a:t>
            </a:r>
            <a:r>
              <a:rPr lang="en-US" i="1" dirty="0" smtClean="0"/>
              <a:t>Q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/>
              <a:t>P</a:t>
            </a:r>
            <a:r>
              <a:rPr lang="en-US" dirty="0" smtClean="0"/>
              <a:t>. (basic fact from group theory.)</a:t>
            </a:r>
          </a:p>
          <a:p>
            <a:r>
              <a:rPr lang="en-US" dirty="0" smtClean="0"/>
              <a:t>Anyone who knows </a:t>
            </a:r>
            <a:r>
              <a:rPr lang="en-US" i="1" dirty="0" smtClean="0"/>
              <a:t>e</a:t>
            </a:r>
            <a:r>
              <a:rPr lang="en-US" dirty="0" smtClean="0"/>
              <a:t> can recover the internal state of the PRNG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Attack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sz="2400"/>
              <a:t>Output: </a:t>
            </a:r>
            <a:r>
              <a:rPr lang="en-US" sz="2400" i="1"/>
              <a:t>S</a:t>
            </a:r>
            <a:r>
              <a:rPr lang="en-US" sz="2400"/>
              <a:t>, the set of possible values of </a:t>
            </a:r>
            <a:r>
              <a:rPr lang="en-US" sz="2400" i="1"/>
              <a:t>s</a:t>
            </a:r>
            <a:r>
              <a:rPr lang="en-US" sz="2400" i="1" baseline="-25000"/>
              <a:t>i</a:t>
            </a:r>
            <a:r>
              <a:rPr lang="en-US" sz="2400" baseline="-25000"/>
              <a:t>+1</a:t>
            </a:r>
            <a:r>
              <a:rPr lang="en-US" sz="2400" baseline="30000"/>
              <a:t> </a:t>
            </a:r>
            <a:r>
              <a:rPr lang="en-US" sz="2400"/>
              <a:t>the internal state of the Dual Ec PRNG at the subsequent step.</a:t>
            </a:r>
          </a:p>
          <a:p>
            <a:pPr marL="457200" indent="-457200">
              <a:lnSpc>
                <a:spcPct val="90000"/>
              </a:lnSpc>
            </a:pPr>
            <a:r>
              <a:rPr lang="en-US" sz="2400"/>
              <a:t>Suppose an attacker knows value </a:t>
            </a:r>
            <a:r>
              <a:rPr lang="en-US" sz="2400" i="1"/>
              <a:t>e</a:t>
            </a:r>
            <a:r>
              <a:rPr lang="en-US" sz="2400"/>
              <a:t>.</a:t>
            </a:r>
          </a:p>
          <a:p>
            <a:pPr marL="846138" lvl="1" indent="-381000">
              <a:lnSpc>
                <a:spcPct val="90000"/>
              </a:lnSpc>
              <a:buFontTx/>
              <a:buNone/>
            </a:pPr>
            <a:r>
              <a:rPr lang="en-US" sz="2400"/>
              <a:t>Given: a block of output </a:t>
            </a:r>
            <a:r>
              <a:rPr lang="en-US" sz="2400" i="1"/>
              <a:t>o</a:t>
            </a:r>
            <a:r>
              <a:rPr lang="en-US" sz="2400" i="1" baseline="-25000"/>
              <a:t>i</a:t>
            </a:r>
            <a:r>
              <a:rPr lang="en-US" sz="2400" i="1"/>
              <a:t> </a:t>
            </a:r>
            <a:r>
              <a:rPr lang="en-US" sz="2400"/>
              <a:t>from a Dual EC PRNG Instance</a:t>
            </a:r>
          </a:p>
          <a:p>
            <a:pPr marL="846138" lvl="1" indent="-381000">
              <a:lnSpc>
                <a:spcPct val="90000"/>
              </a:lnSpc>
              <a:buFontTx/>
              <a:buNone/>
            </a:pPr>
            <a:r>
              <a:rPr lang="en-US" sz="2400"/>
              <a:t>Set </a:t>
            </a:r>
            <a:r>
              <a:rPr lang="en-US" sz="2400" i="1"/>
              <a:t>S</a:t>
            </a:r>
            <a:r>
              <a:rPr lang="en-US" sz="2400"/>
              <a:t> = {}.</a:t>
            </a:r>
          </a:p>
          <a:p>
            <a:pPr marL="846138" lvl="1" indent="-381000">
              <a:lnSpc>
                <a:spcPct val="90000"/>
              </a:lnSpc>
              <a:buFontTx/>
              <a:buNone/>
            </a:pPr>
            <a:r>
              <a:rPr lang="en-US" sz="2400"/>
              <a:t>For 0 ≤ </a:t>
            </a:r>
            <a:r>
              <a:rPr lang="en-US" sz="2400" i="1"/>
              <a:t>u</a:t>
            </a:r>
            <a:r>
              <a:rPr lang="en-US" sz="2400"/>
              <a:t> ≤ 2</a:t>
            </a:r>
            <a:r>
              <a:rPr lang="en-US" sz="2400" baseline="30000"/>
              <a:t>16 </a:t>
            </a:r>
            <a:r>
              <a:rPr lang="en-US" sz="2400"/>
              <a:t>−1</a:t>
            </a:r>
          </a:p>
          <a:p>
            <a:pPr marL="846138" lvl="1" indent="-381000"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i="1"/>
              <a:t>x</a:t>
            </a:r>
            <a:r>
              <a:rPr lang="en-US" sz="2400" i="1" baseline="30000"/>
              <a:t> </a:t>
            </a:r>
            <a:r>
              <a:rPr lang="en-US" sz="2400"/>
              <a:t>=</a:t>
            </a:r>
            <a:r>
              <a:rPr lang="en-US" sz="2400" i="1"/>
              <a:t> u</a:t>
            </a:r>
            <a:r>
              <a:rPr lang="en-US" sz="2400"/>
              <a:t>|</a:t>
            </a:r>
            <a:r>
              <a:rPr lang="en-US" sz="2400" i="1"/>
              <a:t>o</a:t>
            </a:r>
            <a:r>
              <a:rPr lang="en-US" sz="2400" i="1" baseline="-25000"/>
              <a:t>i</a:t>
            </a:r>
          </a:p>
          <a:p>
            <a:pPr marL="846138" lvl="1" indent="-381000">
              <a:lnSpc>
                <a:spcPct val="90000"/>
              </a:lnSpc>
              <a:buFontTx/>
              <a:buNone/>
            </a:pPr>
            <a:r>
              <a:rPr lang="en-US" sz="2400" i="1"/>
              <a:t>	z </a:t>
            </a:r>
            <a:r>
              <a:rPr lang="en-US" sz="2400"/>
              <a:t>≡ </a:t>
            </a:r>
            <a:r>
              <a:rPr lang="en-US" sz="2400" i="1"/>
              <a:t>x</a:t>
            </a:r>
            <a:r>
              <a:rPr lang="en-US" sz="2400" baseline="30000"/>
              <a:t>3</a:t>
            </a:r>
            <a:r>
              <a:rPr lang="en-US" sz="2400"/>
              <a:t> + </a:t>
            </a:r>
            <a:r>
              <a:rPr lang="en-US" sz="2400" i="1"/>
              <a:t>ax</a:t>
            </a:r>
            <a:r>
              <a:rPr lang="en-US" sz="2400"/>
              <a:t> + </a:t>
            </a:r>
            <a:r>
              <a:rPr lang="en-US" sz="2400" i="1"/>
              <a:t>b </a:t>
            </a:r>
            <a:r>
              <a:rPr lang="en-US" sz="2400"/>
              <a:t>mod</a:t>
            </a:r>
            <a:r>
              <a:rPr lang="en-US" sz="2400" i="1"/>
              <a:t> p</a:t>
            </a:r>
            <a:r>
              <a:rPr lang="en-US" sz="2400"/>
              <a:t>.</a:t>
            </a:r>
          </a:p>
          <a:p>
            <a:pPr marL="846138" lvl="1" indent="-381000">
              <a:lnSpc>
                <a:spcPct val="90000"/>
              </a:lnSpc>
              <a:buFontTx/>
              <a:buNone/>
            </a:pPr>
            <a:r>
              <a:rPr lang="en-US" sz="2400"/>
              <a:t>	If y ≡ </a:t>
            </a:r>
            <a:r>
              <a:rPr lang="en-US" sz="2400" i="1"/>
              <a:t>z</a:t>
            </a:r>
            <a:r>
              <a:rPr lang="en-US" sz="2400" baseline="30000"/>
              <a:t>1/2</a:t>
            </a:r>
            <a:r>
              <a:rPr lang="en-US" sz="2400"/>
              <a:t> mod </a:t>
            </a:r>
            <a:r>
              <a:rPr lang="en-US" sz="2400" i="1"/>
              <a:t>p</a:t>
            </a:r>
            <a:r>
              <a:rPr lang="en-US" sz="2400"/>
              <a:t> exists =&gt; </a:t>
            </a:r>
            <a:r>
              <a:rPr lang="en-US" sz="2400" i="1"/>
              <a:t>A</a:t>
            </a:r>
            <a:r>
              <a:rPr lang="en-US" sz="2400"/>
              <a:t> = (</a:t>
            </a:r>
            <a:r>
              <a:rPr lang="en-US" sz="2400" i="1"/>
              <a:t>x</a:t>
            </a:r>
            <a:r>
              <a:rPr lang="en-US" sz="2400"/>
              <a:t>,</a:t>
            </a:r>
            <a:r>
              <a:rPr lang="en-US" sz="2400" i="1"/>
              <a:t>y</a:t>
            </a:r>
            <a:r>
              <a:rPr lang="en-US" sz="2400"/>
              <a:t>) is on the curve</a:t>
            </a:r>
          </a:p>
          <a:p>
            <a:pPr marL="846138" lvl="1" indent="-381000">
              <a:lnSpc>
                <a:spcPct val="90000"/>
              </a:lnSpc>
              <a:buFontTx/>
              <a:buNone/>
            </a:pPr>
            <a:r>
              <a:rPr lang="en-US" sz="2400" baseline="30000"/>
              <a:t>			</a:t>
            </a:r>
            <a:r>
              <a:rPr lang="en-US" sz="2400" i="1"/>
              <a:t>S</a:t>
            </a:r>
            <a:r>
              <a:rPr lang="en-US" sz="2400"/>
              <a:t> = </a:t>
            </a:r>
            <a:r>
              <a:rPr lang="en-US" sz="2400" i="1"/>
              <a:t>S</a:t>
            </a:r>
            <a:r>
              <a:rPr lang="en-US" sz="2400"/>
              <a:t> U {</a:t>
            </a:r>
            <a:r>
              <a:rPr lang="el-GR" sz="2400" i="1"/>
              <a:t>φ</a:t>
            </a:r>
            <a:r>
              <a:rPr lang="en-US" sz="2400"/>
              <a:t>(</a:t>
            </a:r>
            <a:r>
              <a:rPr lang="en-US" sz="2400" i="1"/>
              <a:t>e</a:t>
            </a:r>
            <a:r>
              <a:rPr lang="en-US" sz="2400"/>
              <a:t>*</a:t>
            </a:r>
            <a:r>
              <a:rPr lang="en-US" sz="2400" i="1"/>
              <a:t>A</a:t>
            </a:r>
            <a:r>
              <a:rPr lang="en-US" sz="2400"/>
              <a:t>)}.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this works: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 of the values </a:t>
            </a:r>
            <a:r>
              <a:rPr lang="en-US" i="1"/>
              <a:t>x</a:t>
            </a:r>
            <a:r>
              <a:rPr lang="en-US"/>
              <a:t> = </a:t>
            </a:r>
            <a:r>
              <a:rPr lang="en-US" i="1"/>
              <a:t>t</a:t>
            </a:r>
            <a:r>
              <a:rPr lang="en-US" i="1" baseline="-25000"/>
              <a:t>i</a:t>
            </a:r>
            <a:r>
              <a:rPr lang="en-US"/>
              <a:t/>
            </a:r>
            <a:br>
              <a:rPr lang="en-US"/>
            </a:br>
            <a:r>
              <a:rPr lang="en-US"/>
              <a:t>If </a:t>
            </a:r>
            <a:r>
              <a:rPr lang="en-US" i="1"/>
              <a:t>A</a:t>
            </a:r>
            <a:r>
              <a:rPr lang="en-US"/>
              <a:t> is the point with </a:t>
            </a:r>
            <a:r>
              <a:rPr lang="en-US" i="1"/>
              <a:t>x</a:t>
            </a:r>
            <a:r>
              <a:rPr lang="en-US"/>
              <a:t> coordinate </a:t>
            </a:r>
            <a:r>
              <a:rPr lang="en-US" i="1"/>
              <a:t>t</a:t>
            </a:r>
            <a:r>
              <a:rPr lang="en-US" i="1" baseline="-25000"/>
              <a:t>i</a:t>
            </a:r>
            <a:r>
              <a:rPr lang="en-US" i="1" baseline="30000"/>
              <a:t> </a:t>
            </a:r>
            <a:r>
              <a:rPr lang="en-US"/>
              <a:t>then:</a:t>
            </a:r>
          </a:p>
          <a:p>
            <a:pPr algn="ctr">
              <a:buFontTx/>
              <a:buNone/>
            </a:pPr>
            <a:r>
              <a:rPr lang="en-US" i="1"/>
              <a:t>A</a:t>
            </a:r>
            <a:r>
              <a:rPr lang="en-US"/>
              <a:t> = </a:t>
            </a:r>
            <a:r>
              <a:rPr lang="en-US" i="1"/>
              <a:t>r</a:t>
            </a:r>
            <a:r>
              <a:rPr lang="en-US" i="1" baseline="-25000"/>
              <a:t>i</a:t>
            </a:r>
            <a:r>
              <a:rPr lang="en-US" baseline="-25000"/>
              <a:t> </a:t>
            </a:r>
            <a:r>
              <a:rPr lang="en-US"/>
              <a:t>* </a:t>
            </a:r>
            <a:r>
              <a:rPr lang="en-US" i="1"/>
              <a:t>Q</a:t>
            </a:r>
          </a:p>
          <a:p>
            <a:pPr>
              <a:buFontTx/>
              <a:buNone/>
            </a:pPr>
            <a:r>
              <a:rPr lang="en-US" i="1"/>
              <a:t>	</a:t>
            </a:r>
            <a:r>
              <a:rPr lang="en-US"/>
              <a:t>Thus:</a:t>
            </a:r>
          </a:p>
          <a:p>
            <a:pPr algn="ctr">
              <a:buFontTx/>
              <a:buNone/>
            </a:pPr>
            <a:r>
              <a:rPr lang="el-GR" i="1"/>
              <a:t>φ</a:t>
            </a:r>
            <a:r>
              <a:rPr lang="en-US"/>
              <a:t>(</a:t>
            </a:r>
            <a:r>
              <a:rPr lang="en-US" i="1"/>
              <a:t>e</a:t>
            </a:r>
            <a:r>
              <a:rPr lang="en-US"/>
              <a:t>*</a:t>
            </a:r>
            <a:r>
              <a:rPr lang="en-US" i="1"/>
              <a:t>A</a:t>
            </a:r>
            <a:r>
              <a:rPr lang="en-US"/>
              <a:t>) = </a:t>
            </a:r>
            <a:r>
              <a:rPr lang="el-GR" i="1"/>
              <a:t>φ</a:t>
            </a:r>
            <a:r>
              <a:rPr lang="en-US"/>
              <a:t>(</a:t>
            </a:r>
            <a:r>
              <a:rPr lang="en-US" i="1"/>
              <a:t>e</a:t>
            </a:r>
            <a:r>
              <a:rPr lang="en-US"/>
              <a:t>* </a:t>
            </a:r>
            <a:r>
              <a:rPr lang="en-US" i="1"/>
              <a:t>r</a:t>
            </a:r>
            <a:r>
              <a:rPr lang="en-US" i="1" baseline="-25000"/>
              <a:t>i</a:t>
            </a:r>
            <a:r>
              <a:rPr lang="en-US" baseline="-25000"/>
              <a:t> </a:t>
            </a:r>
            <a:r>
              <a:rPr lang="en-US"/>
              <a:t>* </a:t>
            </a:r>
            <a:r>
              <a:rPr lang="en-US" i="1"/>
              <a:t>Q</a:t>
            </a:r>
            <a:r>
              <a:rPr lang="en-US"/>
              <a:t>) = </a:t>
            </a:r>
            <a:r>
              <a:rPr lang="el-GR" i="1"/>
              <a:t>φ</a:t>
            </a:r>
            <a:r>
              <a:rPr lang="en-US"/>
              <a:t>(</a:t>
            </a:r>
            <a:r>
              <a:rPr lang="en-US" i="1"/>
              <a:t>r</a:t>
            </a:r>
            <a:r>
              <a:rPr lang="en-US" i="1" baseline="-25000"/>
              <a:t>i</a:t>
            </a:r>
            <a:r>
              <a:rPr lang="en-US" baseline="-25000"/>
              <a:t> </a:t>
            </a:r>
            <a:r>
              <a:rPr lang="en-US"/>
              <a:t>* </a:t>
            </a:r>
            <a:r>
              <a:rPr lang="en-US" i="1"/>
              <a:t>P</a:t>
            </a:r>
            <a:r>
              <a:rPr lang="en-US"/>
              <a:t>) = </a:t>
            </a:r>
            <a:r>
              <a:rPr lang="en-US" i="1"/>
              <a:t>s</a:t>
            </a:r>
            <a:r>
              <a:rPr lang="en-US" i="1" baseline="-25000"/>
              <a:t>i</a:t>
            </a:r>
            <a:r>
              <a:rPr lang="en-US" baseline="-25000"/>
              <a:t>+1</a:t>
            </a:r>
            <a:r>
              <a:rPr lang="en-US"/>
              <a:t>.</a:t>
            </a:r>
          </a:p>
          <a:p>
            <a:pPr>
              <a:buFontTx/>
              <a:buNone/>
            </a:pPr>
            <a:r>
              <a:rPr lang="en-US"/>
              <a:t>	=&gt; </a:t>
            </a:r>
            <a:r>
              <a:rPr lang="en-US" i="1"/>
              <a:t>s</a:t>
            </a:r>
            <a:r>
              <a:rPr lang="en-US" i="1" baseline="-25000"/>
              <a:t>i</a:t>
            </a:r>
            <a:r>
              <a:rPr lang="en-US" baseline="-25000"/>
              <a:t>+1</a:t>
            </a:r>
            <a:r>
              <a:rPr lang="en-US"/>
              <a:t> is in </a:t>
            </a:r>
            <a:r>
              <a:rPr lang="en-US" i="1"/>
              <a:t>S</a:t>
            </a:r>
            <a:r>
              <a:rPr lang="en-US"/>
              <a:t>.</a:t>
            </a:r>
          </a:p>
          <a:p>
            <a:r>
              <a:rPr lang="en-US"/>
              <a:t>|S| ≈ 2</a:t>
            </a:r>
            <a:r>
              <a:rPr lang="en-US" baseline="30000"/>
              <a:t>15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Experimental Verification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smtClean="0"/>
              <a:t>Use NIST </a:t>
            </a:r>
            <a:r>
              <a:rPr lang="en-US" sz="2800" dirty="0"/>
              <a:t>P-256 Curve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/>
              <a:t>Chose random </a:t>
            </a:r>
            <a:r>
              <a:rPr lang="en-US" sz="2800" i="1" dirty="0"/>
              <a:t>d</a:t>
            </a:r>
            <a:endParaRPr lang="en-US" sz="2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/>
              <a:t>Chose </a:t>
            </a:r>
            <a:r>
              <a:rPr lang="en-US" sz="2800" i="1" dirty="0"/>
              <a:t>Q</a:t>
            </a:r>
            <a:r>
              <a:rPr lang="en-US" sz="2800" baseline="-25000" dirty="0"/>
              <a:t>2</a:t>
            </a:r>
            <a:r>
              <a:rPr lang="en-US" sz="2800" dirty="0"/>
              <a:t> = </a:t>
            </a:r>
            <a:r>
              <a:rPr lang="en-US" sz="2800" i="1" dirty="0"/>
              <a:t>d</a:t>
            </a:r>
            <a:r>
              <a:rPr lang="en-US" sz="2800" dirty="0"/>
              <a:t>*</a:t>
            </a:r>
            <a:r>
              <a:rPr lang="en-US" sz="2800" i="1" dirty="0"/>
              <a:t>P</a:t>
            </a:r>
            <a:endParaRPr lang="en-US" sz="2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/>
              <a:t>Replace </a:t>
            </a:r>
            <a:r>
              <a:rPr lang="en-US" sz="2800" i="1" dirty="0"/>
              <a:t>Q </a:t>
            </a:r>
            <a:r>
              <a:rPr lang="en-US" sz="2800" dirty="0"/>
              <a:t>with</a:t>
            </a:r>
            <a:r>
              <a:rPr lang="en-US" sz="2800" i="1" dirty="0"/>
              <a:t> 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2</a:t>
            </a:r>
            <a:endParaRPr lang="en-US" sz="2800" baseline="300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/>
              <a:t>Given |Output| = 32 &gt; </a:t>
            </a:r>
            <a:r>
              <a:rPr lang="en-US" sz="2800" dirty="0" smtClean="0"/>
              <a:t>1 output </a:t>
            </a:r>
            <a:r>
              <a:rPr lang="en-US" sz="2800" dirty="0"/>
              <a:t>block </a:t>
            </a:r>
            <a:r>
              <a:rPr lang="en-US" sz="2800" dirty="0" smtClean="0"/>
              <a:t>length (the length of a TLS client/server random)</a:t>
            </a:r>
            <a:endParaRPr lang="en-US" sz="2800" i="1" baseline="300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smtClean="0"/>
              <a:t>With each possible state, run the PRNG for one block and filter out all </a:t>
            </a:r>
            <a:r>
              <a:rPr lang="en-US" sz="2800" i="1" dirty="0" smtClean="0"/>
              <a:t>s</a:t>
            </a:r>
            <a:r>
              <a:rPr lang="en-US" sz="2800" i="1" baseline="-25000" dirty="0" smtClean="0"/>
              <a:t>i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</a:t>
            </a:r>
            <a:r>
              <a:rPr lang="en-US" sz="2800" dirty="0"/>
              <a:t>values that do not </a:t>
            </a:r>
            <a:r>
              <a:rPr lang="en-US" sz="2800" dirty="0" smtClean="0"/>
              <a:t>correspond to the </a:t>
            </a:r>
            <a:r>
              <a:rPr lang="en-US" sz="2800" dirty="0"/>
              <a:t>next 2 </a:t>
            </a:r>
            <a:r>
              <a:rPr lang="en-US" sz="2800" dirty="0" smtClean="0"/>
              <a:t>bytes of output.</a:t>
            </a:r>
            <a:endParaRPr lang="en-US" sz="2800" dirty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Experimental Verification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800" dirty="0" smtClean="0"/>
              <a:t>In </a:t>
            </a:r>
            <a:r>
              <a:rPr lang="en-US" sz="2800" dirty="0"/>
              <a:t>every experiment 32 bytes of output was sufficient to uniquely identify the internal state of the PRNG</a:t>
            </a:r>
            <a:r>
              <a:rPr lang="en-US" sz="2800" dirty="0" smtClean="0"/>
              <a:t>.</a:t>
            </a:r>
          </a:p>
          <a:p>
            <a:pPr marL="609600" indent="-609600">
              <a:lnSpc>
                <a:spcPct val="80000"/>
              </a:lnSpc>
            </a:pPr>
            <a:endParaRPr lang="en-US" sz="2800" dirty="0" smtClean="0"/>
          </a:p>
          <a:p>
            <a:pPr marL="609600" indent="-609600">
              <a:lnSpc>
                <a:spcPct val="80000"/>
              </a:lnSpc>
            </a:pPr>
            <a:r>
              <a:rPr lang="en-US" sz="2800" dirty="0" smtClean="0"/>
              <a:t>If an attacker knows the value </a:t>
            </a:r>
            <a:r>
              <a:rPr lang="en-US" sz="2800" i="1" dirty="0" smtClean="0"/>
              <a:t>e,</a:t>
            </a:r>
            <a:r>
              <a:rPr lang="en-US" sz="2800" dirty="0" smtClean="0"/>
              <a:t> 32 bytes of output can significantly reduce the set of possible internal states to just a few.</a:t>
            </a:r>
            <a:br>
              <a:rPr lang="en-US" sz="2800" dirty="0" smtClean="0"/>
            </a:br>
            <a:endParaRPr lang="en-US" sz="2800" dirty="0" smtClean="0"/>
          </a:p>
          <a:p>
            <a:pPr marL="609600" indent="-609600">
              <a:lnSpc>
                <a:spcPct val="80000"/>
              </a:lnSpc>
            </a:pPr>
            <a:r>
              <a:rPr lang="en-US" sz="2800" dirty="0" smtClean="0"/>
              <a:t>One SSL/TLS connection is sufficient to identify a small number of possibilities for the internal state of this PRNG.</a:t>
            </a:r>
            <a:endParaRPr lang="en-US" sz="2800" dirty="0"/>
          </a:p>
          <a:p>
            <a:pPr marL="609600" indent="-609600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Main Point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If an attacker knows </a:t>
            </a:r>
            <a:r>
              <a:rPr lang="en-US" sz="2800" i="1"/>
              <a:t>d</a:t>
            </a:r>
            <a:r>
              <a:rPr lang="en-US" sz="2800"/>
              <a:t> such that </a:t>
            </a:r>
            <a:r>
              <a:rPr lang="en-US" sz="2800" i="1"/>
              <a:t>d</a:t>
            </a:r>
            <a:r>
              <a:rPr lang="en-US" sz="2800"/>
              <a:t>*</a:t>
            </a:r>
            <a:r>
              <a:rPr lang="en-US" sz="2800" i="1"/>
              <a:t>P</a:t>
            </a:r>
            <a:r>
              <a:rPr lang="en-US" sz="2800"/>
              <a:t> = </a:t>
            </a:r>
            <a:r>
              <a:rPr lang="en-US" sz="2800" i="1"/>
              <a:t>Q</a:t>
            </a:r>
            <a:br>
              <a:rPr lang="en-US" sz="2800" i="1"/>
            </a:br>
            <a:r>
              <a:rPr lang="en-US" sz="2800"/>
              <a:t>then</a:t>
            </a:r>
            <a:r>
              <a:rPr lang="en-US" sz="2800" i="1"/>
              <a:t> </a:t>
            </a:r>
            <a:r>
              <a:rPr lang="en-US" sz="2800"/>
              <a:t>they can easily compute </a:t>
            </a:r>
            <a:r>
              <a:rPr lang="en-US" sz="2800" i="1"/>
              <a:t>e </a:t>
            </a:r>
            <a:r>
              <a:rPr lang="en-US" sz="2800"/>
              <a:t>such that</a:t>
            </a:r>
            <a:r>
              <a:rPr lang="en-US" sz="2800" i="1"/>
              <a:t> </a:t>
            </a:r>
            <a:br>
              <a:rPr lang="en-US" sz="2800" i="1"/>
            </a:br>
            <a:r>
              <a:rPr lang="en-US" sz="2800" i="1"/>
              <a:t>e</a:t>
            </a:r>
            <a:r>
              <a:rPr lang="en-US" sz="2800"/>
              <a:t>*</a:t>
            </a:r>
            <a:r>
              <a:rPr lang="en-US" sz="2800" i="1"/>
              <a:t>Q</a:t>
            </a:r>
            <a:r>
              <a:rPr lang="en-US" sz="2800"/>
              <a:t> = </a:t>
            </a:r>
            <a:r>
              <a:rPr lang="en-US" sz="2800" i="1"/>
              <a:t>P</a:t>
            </a:r>
            <a:r>
              <a:rPr lang="en-US" sz="2800"/>
              <a:t> (invert mod group order)</a:t>
            </a:r>
          </a:p>
          <a:p>
            <a:r>
              <a:rPr lang="en-US" sz="2800"/>
              <a:t>If an attacker knows </a:t>
            </a:r>
            <a:r>
              <a:rPr lang="en-US" sz="2800" i="1"/>
              <a:t>e</a:t>
            </a:r>
            <a:r>
              <a:rPr lang="en-US" sz="2800"/>
              <a:t> then they can determine a small number of possibilities for the internal state of the Dual Ec PRNG and predict future outputs.</a:t>
            </a:r>
          </a:p>
          <a:p>
            <a:r>
              <a:rPr lang="en-US" sz="2800"/>
              <a:t>We do not know how the point </a:t>
            </a:r>
            <a:r>
              <a:rPr lang="en-US" sz="2800" i="1"/>
              <a:t>Q</a:t>
            </a:r>
            <a:r>
              <a:rPr lang="en-US" sz="2800"/>
              <a:t> was chosen, so we don’t know if the algorithm designer knows </a:t>
            </a:r>
            <a:r>
              <a:rPr lang="en-US" sz="2800" i="1"/>
              <a:t>d</a:t>
            </a:r>
            <a:r>
              <a:rPr lang="en-US" sz="2800"/>
              <a:t> or </a:t>
            </a:r>
            <a:r>
              <a:rPr lang="en-US" sz="2800" i="1"/>
              <a:t>e</a:t>
            </a:r>
            <a:r>
              <a:rPr lang="en-US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Conclusion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WHAT WE ARE NOT SAYING:</a:t>
            </a:r>
            <a:br>
              <a:rPr lang="en-US" sz="2800" dirty="0"/>
            </a:br>
            <a:r>
              <a:rPr lang="en-US" sz="2800" dirty="0" smtClean="0"/>
              <a:t>NIST (or NSA) </a:t>
            </a:r>
            <a:r>
              <a:rPr lang="en-US" sz="2800" dirty="0"/>
              <a:t>intentionally put a back door in this </a:t>
            </a:r>
            <a:r>
              <a:rPr lang="en-US" sz="2800" dirty="0" smtClean="0"/>
              <a:t>PRNG (no matter what Bruce </a:t>
            </a:r>
            <a:r>
              <a:rPr lang="en-US" sz="2800" dirty="0" err="1" smtClean="0"/>
              <a:t>Schneier</a:t>
            </a:r>
            <a:r>
              <a:rPr lang="en-US" sz="2800" dirty="0" smtClean="0"/>
              <a:t> says.)</a:t>
            </a:r>
            <a:endParaRPr lang="en-US" sz="2800" dirty="0"/>
          </a:p>
          <a:p>
            <a:r>
              <a:rPr lang="en-US" sz="2800" dirty="0"/>
              <a:t>WHAT WE ARE SAYING:</a:t>
            </a:r>
            <a:br>
              <a:rPr lang="en-US" sz="2800" dirty="0"/>
            </a:br>
            <a:r>
              <a:rPr lang="en-US" sz="2800" dirty="0"/>
              <a:t>The prediction resistance of this PRNG (as presented in NIST SP800-90) is dependent on solving one instance of the elliptic curve discrete log problem.</a:t>
            </a:r>
            <a:br>
              <a:rPr lang="en-US" sz="2800" dirty="0"/>
            </a:br>
            <a:r>
              <a:rPr lang="en-US" sz="2800" dirty="0"/>
              <a:t>(And we do not know if the algorithm designer knew this before hand.)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Objections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one actually bothered to provide a security proof of this algorithm (that is why it is not true.)</a:t>
            </a:r>
          </a:p>
          <a:p>
            <a:r>
              <a:rPr lang="en-US" dirty="0" smtClean="0"/>
              <a:t>There is a security proof (given after the fact) but it is not a tight reduction (i.e. it is a probabilistic reduction) [</a:t>
            </a:r>
            <a:r>
              <a:rPr lang="en-US" dirty="0" err="1" smtClean="0"/>
              <a:t>Gjosteen</a:t>
            </a:r>
            <a:r>
              <a:rPr lang="en-US" dirty="0" smtClean="0"/>
              <a:t> et al]</a:t>
            </a:r>
          </a:p>
          <a:p>
            <a:r>
              <a:rPr lang="en-US" dirty="0" smtClean="0"/>
              <a:t>The truncation of 16 bits is too little, and the output bit stream has a statistical bias [</a:t>
            </a:r>
            <a:r>
              <a:rPr lang="en-US" dirty="0" err="1" smtClean="0"/>
              <a:t>Schoenmakers</a:t>
            </a:r>
            <a:r>
              <a:rPr lang="en-US" dirty="0" smtClean="0"/>
              <a:t> et al.]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The </a:t>
            </a:r>
            <a:r>
              <a:rPr lang="en-US" sz="4000" dirty="0" smtClean="0"/>
              <a:t>Possibility of </a:t>
            </a:r>
            <a:r>
              <a:rPr lang="en-US" sz="4000" dirty="0"/>
              <a:t>a Back Door in the NIST SP800-90 Dual </a:t>
            </a:r>
            <a:r>
              <a:rPr lang="en-US" sz="4000" dirty="0" err="1"/>
              <a:t>Ec</a:t>
            </a:r>
            <a:r>
              <a:rPr lang="en-US" sz="4000" dirty="0"/>
              <a:t> </a:t>
            </a:r>
            <a:r>
              <a:rPr lang="en-US" sz="4000" dirty="0" err="1"/>
              <a:t>Prng</a:t>
            </a:r>
            <a:r>
              <a:rPr lang="en-US" sz="4000" dirty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dirty="0"/>
              <a:t>Dan Shumow</a:t>
            </a:r>
          </a:p>
          <a:p>
            <a:r>
              <a:rPr lang="en-US" dirty="0" smtClean="0"/>
              <a:t>University of Washington Department of Mathematics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Suggestions for Improvement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Truncate off more than the top 16 bits of the output block.</a:t>
            </a:r>
          </a:p>
          <a:p>
            <a:pPr lvl="1"/>
            <a:r>
              <a:rPr lang="en-US" dirty="0"/>
              <a:t>Results on extractors from </a:t>
            </a:r>
            <a:r>
              <a:rPr lang="en-US" i="1" dirty="0"/>
              <a:t>x</a:t>
            </a:r>
            <a:r>
              <a:rPr lang="en-US" dirty="0"/>
              <a:t> coordinates of EC points of prime curves suggest truncating off the top </a:t>
            </a:r>
            <a:r>
              <a:rPr lang="en-US" dirty="0" err="1"/>
              <a:t>bitlen</a:t>
            </a:r>
            <a:r>
              <a:rPr lang="en-US" dirty="0"/>
              <a:t>/2 bits is reasonable.</a:t>
            </a:r>
          </a:p>
          <a:p>
            <a:r>
              <a:rPr lang="en-US" dirty="0"/>
              <a:t>Generate a random point </a:t>
            </a:r>
            <a:r>
              <a:rPr lang="en-US" i="1" dirty="0"/>
              <a:t>Q</a:t>
            </a:r>
            <a:r>
              <a:rPr lang="en-US" dirty="0"/>
              <a:t> for each instance of the PRNG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Question:</a:t>
            </a:r>
            <a:br>
              <a:rPr lang="en-US" dirty="0" smtClean="0"/>
            </a:br>
            <a:r>
              <a:rPr lang="en-US" dirty="0" smtClean="0"/>
              <a:t>Is this intentional?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algorithm designers could quickly dispel doubts by disclosing how the point </a:t>
            </a:r>
            <a:r>
              <a:rPr lang="en-US" i="1" dirty="0" smtClean="0"/>
              <a:t>Q</a:t>
            </a:r>
            <a:r>
              <a:rPr lang="en-US" dirty="0" smtClean="0"/>
              <a:t> was generated</a:t>
            </a:r>
            <a:br>
              <a:rPr lang="en-US" dirty="0" smtClean="0"/>
            </a:br>
            <a:r>
              <a:rPr lang="en-US" dirty="0" smtClean="0"/>
              <a:t>(there are secure point generation schemes.)</a:t>
            </a:r>
          </a:p>
          <a:p>
            <a:r>
              <a:rPr lang="en-US" dirty="0" smtClean="0"/>
              <a:t>It is possible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but Improbable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found this, and I am neither a talented mathematician nor a talented cryptographer.  I was just the first person to commercially implement the algorithm.</a:t>
            </a:r>
          </a:p>
          <a:p>
            <a:r>
              <a:rPr lang="en-US" dirty="0" smtClean="0"/>
              <a:t>The probability of getting caught trying to sneak this in is too high.</a:t>
            </a:r>
          </a:p>
          <a:p>
            <a:r>
              <a:rPr lang="en-US" dirty="0" smtClean="0"/>
              <a:t>Neither NIST nor the NSA told anyone to use this (it is not the Clipper Chip.)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can really 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Bloggers will blow things out of proportion to get attention.</a:t>
            </a:r>
          </a:p>
          <a:p>
            <a:r>
              <a:rPr lang="en-US" dirty="0" smtClean="0"/>
              <a:t>Slashdot starts more conspiracy theories than Chris Carter.</a:t>
            </a:r>
          </a:p>
          <a:p>
            <a:r>
              <a:rPr lang="en-US" dirty="0" smtClean="0"/>
              <a:t>The NSA is not the cryptographic research power house it once was.</a:t>
            </a:r>
          </a:p>
          <a:p>
            <a:r>
              <a:rPr lang="en-US" dirty="0" smtClean="0"/>
              <a:t>Eventually open academic communities will surpass closed shops.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NIST SP800-90 introduced a Cryptographic PRNG with prediction and backtracking resistance supposedly equivalent to breaking Elliptic Curve Cryptosystems. i.e. “Provably Secure”</a:t>
            </a:r>
          </a:p>
          <a:p>
            <a:r>
              <a:rPr lang="en-US" dirty="0" smtClean="0"/>
              <a:t>The academic community has several objections to this algorithm.</a:t>
            </a:r>
          </a:p>
          <a:p>
            <a:r>
              <a:rPr lang="en-US" dirty="0" smtClean="0"/>
              <a:t>This presentation shows how the algorithm could possibly contain a secret backdoor (possibly intentionally.)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Controversy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attack was first shown at Crypto 2007.</a:t>
            </a:r>
          </a:p>
          <a:p>
            <a:r>
              <a:rPr lang="en-US" dirty="0" smtClean="0"/>
              <a:t>In a blog posting, Bruce </a:t>
            </a:r>
            <a:r>
              <a:rPr lang="en-US" dirty="0" err="1" smtClean="0"/>
              <a:t>Schneier</a:t>
            </a:r>
            <a:r>
              <a:rPr lang="en-US" dirty="0" smtClean="0"/>
              <a:t> revealed that the algorithm was actually written by NSA employees.</a:t>
            </a:r>
          </a:p>
          <a:p>
            <a:r>
              <a:rPr lang="en-US" dirty="0" smtClean="0"/>
              <a:t>The story was </a:t>
            </a:r>
            <a:r>
              <a:rPr lang="en-US" dirty="0" err="1" smtClean="0"/>
              <a:t>slashdotted</a:t>
            </a:r>
            <a:r>
              <a:rPr lang="en-US" dirty="0" smtClean="0"/>
              <a:t> and the NSA looked (even more) evil to the (already conspiracy theory prone) </a:t>
            </a:r>
            <a:r>
              <a:rPr lang="en-US" dirty="0" err="1" smtClean="0"/>
              <a:t>slashdot</a:t>
            </a:r>
            <a:r>
              <a:rPr lang="en-US" dirty="0"/>
              <a:t> </a:t>
            </a:r>
            <a:r>
              <a:rPr lang="en-US" dirty="0" smtClean="0"/>
              <a:t>audience.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Preliminaries:</a:t>
            </a:r>
            <a:br>
              <a:rPr lang="en-US" dirty="0" smtClean="0"/>
            </a:br>
            <a:r>
              <a:rPr lang="en-US" dirty="0" smtClean="0"/>
              <a:t>Cryptographic PRNGS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do cryptography one needs a source of secure numbers that other people cannot guess.</a:t>
            </a:r>
          </a:p>
          <a:p>
            <a:r>
              <a:rPr lang="en-US" dirty="0" smtClean="0"/>
              <a:t>Applications: Generating Keys, Signing, Security Protocols</a:t>
            </a:r>
          </a:p>
          <a:p>
            <a:r>
              <a:rPr lang="en-US" dirty="0" smtClean="0"/>
              <a:t>In principal this is very hard.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Preliminaries:</a:t>
            </a:r>
            <a:br>
              <a:rPr lang="en-US" dirty="0" smtClean="0"/>
            </a:br>
            <a:r>
              <a:rPr lang="en-US" dirty="0" smtClean="0"/>
              <a:t>Cryptographic PRNGS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do cryptography one needs a source of secure numbers that other people cannot guess.</a:t>
            </a:r>
          </a:p>
          <a:p>
            <a:r>
              <a:rPr lang="en-US" dirty="0" smtClean="0"/>
              <a:t>Applications: Generating Keys, Signing, Security Protocols</a:t>
            </a:r>
          </a:p>
          <a:p>
            <a:r>
              <a:rPr lang="en-US" dirty="0" smtClean="0"/>
              <a:t>In principal this is very hard.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Preliminaries:</a:t>
            </a:r>
            <a:br>
              <a:rPr lang="en-US" dirty="0" smtClean="0"/>
            </a:br>
            <a:r>
              <a:rPr lang="en-US" dirty="0" smtClean="0"/>
              <a:t>Elliptic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Elliptic curves are the set of points (</a:t>
            </a:r>
            <a:r>
              <a:rPr lang="en-US" i="1" dirty="0" err="1" smtClean="0"/>
              <a:t>x</a:t>
            </a:r>
            <a:r>
              <a:rPr lang="en-US" dirty="0" err="1" smtClean="0"/>
              <a:t>,</a:t>
            </a:r>
            <a:r>
              <a:rPr lang="en-US" i="1" dirty="0" err="1" smtClean="0"/>
              <a:t>y</a:t>
            </a:r>
            <a:r>
              <a:rPr lang="en-US" dirty="0" smtClean="0"/>
              <a:t>) with coordinates in a field </a:t>
            </a:r>
            <a:r>
              <a:rPr lang="en-US" i="1" dirty="0" smtClean="0"/>
              <a:t>F</a:t>
            </a:r>
            <a:r>
              <a:rPr lang="en-US" dirty="0" smtClean="0"/>
              <a:t> that are solutions to an equation:</a:t>
            </a: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y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i="1" dirty="0" smtClean="0"/>
              <a:t>x</a:t>
            </a:r>
            <a:r>
              <a:rPr lang="en-US" baseline="30000" dirty="0" smtClean="0"/>
              <a:t>3</a:t>
            </a:r>
            <a:r>
              <a:rPr lang="en-US" dirty="0" smtClean="0"/>
              <a:t> + </a:t>
            </a:r>
            <a:r>
              <a:rPr lang="en-US" i="1" dirty="0" smtClean="0"/>
              <a:t>ax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endParaRPr lang="en-US" baseline="30000" dirty="0" smtClean="0"/>
          </a:p>
          <a:p>
            <a:pPr>
              <a:buNone/>
            </a:pPr>
            <a:r>
              <a:rPr lang="en-US" dirty="0" smtClean="0"/>
              <a:t>These points (plus an identity) form a group.</a:t>
            </a:r>
          </a:p>
          <a:p>
            <a:pPr>
              <a:buNone/>
            </a:pPr>
            <a:r>
              <a:rPr lang="en-US" dirty="0" smtClean="0"/>
              <a:t>All of the curves that we will be discussing are over finite fields (characteristic </a:t>
            </a:r>
            <a:r>
              <a:rPr lang="en-US" i="1" dirty="0" smtClean="0"/>
              <a:t>p</a:t>
            </a:r>
            <a:r>
              <a:rPr lang="en-US" dirty="0" smtClean="0"/>
              <a:t>) and will have prime order </a:t>
            </a:r>
            <a:r>
              <a:rPr lang="en-US" i="1" dirty="0" smtClean="0"/>
              <a:t>q</a:t>
            </a:r>
            <a:r>
              <a:rPr lang="en-US" dirty="0" smtClean="0"/>
              <a:t>.</a:t>
            </a:r>
            <a:endParaRPr lang="en-US" baseline="30000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Dual </a:t>
            </a:r>
            <a:r>
              <a:rPr lang="en-US" dirty="0" err="1"/>
              <a:t>Ec</a:t>
            </a:r>
            <a:r>
              <a:rPr lang="en-US" dirty="0"/>
              <a:t> PRNG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000" y="1447800"/>
            <a:ext cx="7620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 i="1"/>
              <a:t>  </a:t>
            </a:r>
            <a:r>
              <a:rPr lang="el-GR" sz="2800" i="1"/>
              <a:t>φ</a:t>
            </a:r>
            <a:r>
              <a:rPr lang="en-US" sz="2800"/>
              <a:t> : prime curve → integers</a:t>
            </a:r>
            <a:r>
              <a:rPr lang="en-US" sz="2800" i="1"/>
              <a:t/>
            </a:r>
            <a:br>
              <a:rPr lang="en-US" sz="2800" i="1"/>
            </a:br>
            <a:r>
              <a:rPr lang="en-US" sz="2800" i="1"/>
              <a:t>	</a:t>
            </a:r>
            <a:r>
              <a:rPr lang="el-GR" sz="2800" i="1"/>
              <a:t>φ</a:t>
            </a:r>
            <a:r>
              <a:rPr lang="en-US" sz="2800"/>
              <a:t> (</a:t>
            </a:r>
            <a:r>
              <a:rPr lang="en-US" sz="2800" i="1"/>
              <a:t>x</a:t>
            </a:r>
            <a:r>
              <a:rPr lang="en-US" sz="2800"/>
              <a:t>,</a:t>
            </a:r>
            <a:r>
              <a:rPr lang="en-US" sz="2800" i="1"/>
              <a:t>y</a:t>
            </a:r>
            <a:r>
              <a:rPr lang="en-US" sz="2800"/>
              <a:t>) = </a:t>
            </a:r>
            <a:r>
              <a:rPr lang="en-US" sz="2800" i="1"/>
              <a:t>x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i="1"/>
              <a:t>  </a:t>
            </a:r>
            <a:r>
              <a:rPr lang="en-US" sz="2800"/>
              <a:t>P, Q points on the curve (per SP800-90) </a:t>
            </a:r>
          </a:p>
        </p:txBody>
      </p:sp>
      <p:grpSp>
        <p:nvGrpSpPr>
          <p:cNvPr id="6168" name="Group 24"/>
          <p:cNvGrpSpPr>
            <a:grpSpLocks/>
          </p:cNvGrpSpPr>
          <p:nvPr/>
        </p:nvGrpSpPr>
        <p:grpSpPr bwMode="auto">
          <a:xfrm>
            <a:off x="304800" y="3276600"/>
            <a:ext cx="8458200" cy="1295400"/>
            <a:chOff x="432" y="1920"/>
            <a:chExt cx="5328" cy="816"/>
          </a:xfrm>
        </p:grpSpPr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2496" y="244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/>
                <a:t>r</a:t>
              </a:r>
              <a:r>
                <a:rPr lang="en-US" sz="2400" i="1" baseline="-25000"/>
                <a:t>i</a:t>
              </a:r>
              <a:endParaRPr lang="el-GR" sz="2400"/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1392" y="1920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i="1"/>
                <a:t>φ</a:t>
              </a:r>
              <a:r>
                <a:rPr lang="en-US" sz="2400"/>
                <a:t>(</a:t>
              </a:r>
              <a:r>
                <a:rPr lang="en-US" sz="2400" i="1"/>
                <a:t>r</a:t>
              </a:r>
              <a:r>
                <a:rPr lang="en-US" sz="2400" i="1" baseline="-25000"/>
                <a:t>i</a:t>
              </a:r>
              <a:r>
                <a:rPr lang="en-US" sz="2400"/>
                <a:t>*</a:t>
              </a:r>
              <a:r>
                <a:rPr lang="en-US" sz="2400" i="1"/>
                <a:t>P</a:t>
              </a:r>
              <a:r>
                <a:rPr lang="en-US" sz="2400"/>
                <a:t>)</a:t>
              </a:r>
              <a:endParaRPr lang="el-GR" sz="2400"/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3024" y="2448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i="1" dirty="0"/>
                <a:t>φ</a:t>
              </a:r>
              <a:r>
                <a:rPr lang="en-US" sz="2400" dirty="0"/>
                <a:t>(</a:t>
              </a:r>
              <a:r>
                <a:rPr lang="en-US" sz="2400" i="1" dirty="0" err="1"/>
                <a:t>r</a:t>
              </a:r>
              <a:r>
                <a:rPr lang="en-US" sz="2400" i="1" baseline="-25000" dirty="0" err="1"/>
                <a:t>i</a:t>
              </a:r>
              <a:r>
                <a:rPr lang="en-US" sz="2400" dirty="0"/>
                <a:t>*</a:t>
              </a:r>
              <a:r>
                <a:rPr lang="en-US" sz="2400" i="1" dirty="0"/>
                <a:t>Q</a:t>
              </a:r>
              <a:r>
                <a:rPr lang="en-US" sz="2400" dirty="0"/>
                <a:t>)</a:t>
              </a:r>
              <a:endParaRPr lang="el-GR" sz="2400" dirty="0"/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864" y="244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/>
                <a:t>s</a:t>
              </a:r>
              <a:r>
                <a:rPr lang="en-US" sz="2400" i="1" baseline="-25000"/>
                <a:t>i</a:t>
              </a:r>
              <a:endParaRPr lang="el-GR" sz="2400"/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432" y="2352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/>
                <a:t>s</a:t>
              </a:r>
              <a:r>
                <a:rPr lang="en-US" sz="2400" i="1" baseline="-25000"/>
                <a:t>i+</a:t>
              </a:r>
              <a:r>
                <a:rPr lang="en-US" sz="2400" baseline="-25000"/>
                <a:t>1</a:t>
              </a:r>
              <a:endParaRPr lang="el-GR" sz="2400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 flipH="1">
              <a:off x="768" y="2400"/>
              <a:ext cx="19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1104" y="259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2016" y="2064"/>
              <a:ext cx="581" cy="432"/>
            </a:xfrm>
            <a:custGeom>
              <a:avLst/>
              <a:gdLst/>
              <a:ahLst/>
              <a:cxnLst>
                <a:cxn ang="0">
                  <a:pos x="576" y="432"/>
                </a:cxn>
                <a:cxn ang="0">
                  <a:pos x="581" y="2"/>
                </a:cxn>
                <a:cxn ang="0">
                  <a:pos x="0" y="0"/>
                </a:cxn>
              </a:cxnLst>
              <a:rect l="0" t="0" r="r" b="b"/>
              <a:pathLst>
                <a:path w="581" h="432">
                  <a:moveTo>
                    <a:pt x="576" y="432"/>
                  </a:moveTo>
                  <a:lnTo>
                    <a:pt x="581" y="2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576" y="2064"/>
              <a:ext cx="816" cy="384"/>
            </a:xfrm>
            <a:custGeom>
              <a:avLst/>
              <a:gdLst/>
              <a:ahLst/>
              <a:cxnLst>
                <a:cxn ang="0">
                  <a:pos x="816" y="0"/>
                </a:cxn>
                <a:cxn ang="0">
                  <a:pos x="0" y="2"/>
                </a:cxn>
                <a:cxn ang="0">
                  <a:pos x="0" y="384"/>
                </a:cxn>
              </a:cxnLst>
              <a:rect l="0" t="0" r="r" b="b"/>
              <a:pathLst>
                <a:path w="816" h="384">
                  <a:moveTo>
                    <a:pt x="816" y="0"/>
                  </a:moveTo>
                  <a:lnTo>
                    <a:pt x="0" y="2"/>
                  </a:lnTo>
                  <a:lnTo>
                    <a:pt x="0" y="38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2688" y="259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Text Box 19"/>
            <p:cNvSpPr txBox="1">
              <a:spLocks noChangeArrowheads="1"/>
            </p:cNvSpPr>
            <p:nvPr/>
          </p:nvSpPr>
          <p:spPr bwMode="auto">
            <a:xfrm>
              <a:off x="4032" y="244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/>
                <a:t>t</a:t>
              </a:r>
              <a:r>
                <a:rPr lang="en-US" sz="2400" i="1" baseline="-25000"/>
                <a:t>i</a:t>
              </a:r>
              <a:endParaRPr lang="el-GR" sz="2400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3696" y="259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4176" y="259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Text Box 23"/>
            <p:cNvSpPr txBox="1">
              <a:spLocks noChangeArrowheads="1"/>
            </p:cNvSpPr>
            <p:nvPr/>
          </p:nvSpPr>
          <p:spPr bwMode="auto">
            <a:xfrm>
              <a:off x="4512" y="2448"/>
              <a:ext cx="12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LSB</a:t>
              </a:r>
              <a:r>
                <a:rPr lang="en-US" sz="2400" baseline="-25000"/>
                <a:t>bitlen-16</a:t>
              </a:r>
              <a:r>
                <a:rPr lang="en-US" sz="2400"/>
                <a:t>(</a:t>
              </a:r>
              <a:r>
                <a:rPr lang="en-US" sz="2400" i="1"/>
                <a:t>t</a:t>
              </a:r>
              <a:r>
                <a:rPr lang="en-US" sz="2400" i="1" baseline="-25000"/>
                <a:t>i</a:t>
              </a:r>
              <a:r>
                <a:rPr lang="en-US" sz="2400"/>
                <a:t>)</a:t>
              </a:r>
              <a:endParaRPr lang="en-US" sz="2400" baseline="-25000"/>
            </a:p>
          </p:txBody>
        </p:sp>
      </p:grp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905000" y="53340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/>
              <a:t>r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l-GR" sz="2400" i="1" dirty="0"/>
              <a:t>φ</a:t>
            </a:r>
            <a:r>
              <a:rPr lang="en-US" sz="2400" dirty="0"/>
              <a:t>(</a:t>
            </a:r>
            <a:r>
              <a:rPr lang="en-US" sz="2400" i="1" dirty="0" err="1"/>
              <a:t>s</a:t>
            </a:r>
            <a:r>
              <a:rPr lang="en-US" sz="2400" i="1" baseline="-25000" dirty="0" err="1"/>
              <a:t>i</a:t>
            </a:r>
            <a:r>
              <a:rPr lang="en-US" sz="2400" dirty="0"/>
              <a:t>*</a:t>
            </a:r>
            <a:r>
              <a:rPr lang="en-US" sz="2400" i="1" dirty="0"/>
              <a:t>P</a:t>
            </a:r>
            <a:r>
              <a:rPr lang="en-US" sz="2400" dirty="0"/>
              <a:t>)	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l-GR" sz="2400" i="1" dirty="0"/>
              <a:t>φ</a:t>
            </a:r>
            <a:r>
              <a:rPr lang="en-US" sz="2400" dirty="0"/>
              <a:t>(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i</a:t>
            </a:r>
            <a:r>
              <a:rPr lang="en-US" sz="2400" dirty="0"/>
              <a:t>*</a:t>
            </a:r>
            <a:r>
              <a:rPr lang="en-US" sz="2400" i="1" dirty="0"/>
              <a:t>Q</a:t>
            </a:r>
            <a:r>
              <a:rPr lang="en-US" sz="2400" dirty="0"/>
              <a:t>)	</a:t>
            </a:r>
            <a:r>
              <a:rPr lang="en-US" sz="2400" i="1" dirty="0"/>
              <a:t>s</a:t>
            </a:r>
            <a:r>
              <a:rPr lang="en-US" sz="2400" i="1" baseline="-25000" dirty="0"/>
              <a:t>i</a:t>
            </a:r>
            <a:r>
              <a:rPr lang="en-US" sz="2400" baseline="-25000" dirty="0"/>
              <a:t>+1 </a:t>
            </a:r>
            <a:r>
              <a:rPr lang="en-US" sz="2400" dirty="0"/>
              <a:t>= </a:t>
            </a:r>
            <a:r>
              <a:rPr lang="el-GR" sz="2400" i="1" dirty="0"/>
              <a:t>φ</a:t>
            </a:r>
            <a:r>
              <a:rPr lang="en-US" sz="2400" dirty="0"/>
              <a:t>(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i</a:t>
            </a:r>
            <a:r>
              <a:rPr lang="en-US" sz="2400" dirty="0"/>
              <a:t>*</a:t>
            </a:r>
            <a:r>
              <a:rPr lang="en-US" sz="2400" i="1" dirty="0"/>
              <a:t>P</a:t>
            </a:r>
            <a:r>
              <a:rPr lang="en-US" sz="2400" dirty="0"/>
              <a:t>)</a:t>
            </a:r>
            <a:endParaRPr lang="el-GR" sz="2400" dirty="0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81000" y="5105400"/>
            <a:ext cx="405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Equations: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Behind the </a:t>
            </a:r>
            <a:br>
              <a:rPr lang="en-US" dirty="0" smtClean="0"/>
            </a:br>
            <a:r>
              <a:rPr lang="en-US" dirty="0" smtClean="0"/>
              <a:t>“Provable Security”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 cannot get the internal state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 without inverting the operation </a:t>
            </a:r>
          </a:p>
          <a:p>
            <a:pPr algn="ctr">
              <a:buNone/>
            </a:pP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=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*</a:t>
            </a:r>
            <a:r>
              <a:rPr lang="en-US" i="1" dirty="0" smtClean="0"/>
              <a:t>Q</a:t>
            </a:r>
          </a:p>
          <a:p>
            <a:pPr>
              <a:buNone/>
            </a:pPr>
            <a:r>
              <a:rPr lang="en-US" dirty="0" smtClean="0"/>
              <a:t>So recovering the internal state is tantamount to inverting a point multiplication.</a:t>
            </a:r>
          </a:p>
          <a:p>
            <a:pPr>
              <a:buNone/>
            </a:pPr>
            <a:r>
              <a:rPr lang="en-US" dirty="0" smtClean="0"/>
              <a:t>Inverting EC point multiplication is the hard problem in ECC.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870</Words>
  <Application>Microsoft Office PowerPoint</Application>
  <PresentationFormat>On-screen Show (4:3)</PresentationFormat>
  <Paragraphs>107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Slide 1</vt:lpstr>
      <vt:lpstr>The Possibility of a Back Door in the NIST SP800-90 Dual Ec Prng </vt:lpstr>
      <vt:lpstr>Introduction</vt:lpstr>
      <vt:lpstr>The Controversy</vt:lpstr>
      <vt:lpstr>Preliminaries: Cryptographic PRNGS</vt:lpstr>
      <vt:lpstr>Preliminaries: Cryptographic PRNGS</vt:lpstr>
      <vt:lpstr>Preliminaries: Elliptic Curves</vt:lpstr>
      <vt:lpstr>The Dual Ec PRNG</vt:lpstr>
      <vt:lpstr>Intuition Behind the  “Provable Security”</vt:lpstr>
      <vt:lpstr>Intuition Behind the  “Provable Security”</vt:lpstr>
      <vt:lpstr>Intuition Behind the  “Provable Security”</vt:lpstr>
      <vt:lpstr>The Objection</vt:lpstr>
      <vt:lpstr>The Attack</vt:lpstr>
      <vt:lpstr>How this works:</vt:lpstr>
      <vt:lpstr>Experimental Verification</vt:lpstr>
      <vt:lpstr>Experimental Verification</vt:lpstr>
      <vt:lpstr>The Main Point</vt:lpstr>
      <vt:lpstr>Technical Conclusion</vt:lpstr>
      <vt:lpstr>Other Objections</vt:lpstr>
      <vt:lpstr>Suggestions for Improvement</vt:lpstr>
      <vt:lpstr>The Big Question: Is this intentional? </vt:lpstr>
      <vt:lpstr>Possible but Improbable</vt:lpstr>
      <vt:lpstr>What we can really Conclude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Possibility of a Back Door in the NIST SP800-90 Dual Ec Prng</dc:title>
  <dc:creator>dshumow</dc:creator>
  <cp:lastModifiedBy>Dan Shumow</cp:lastModifiedBy>
  <cp:revision>30</cp:revision>
  <dcterms:created xsi:type="dcterms:W3CDTF">2007-08-20T07:02:52Z</dcterms:created>
  <dcterms:modified xsi:type="dcterms:W3CDTF">2008-04-24T09:27:31Z</dcterms:modified>
</cp:coreProperties>
</file>